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39"/>
  </p:notesMasterIdLst>
  <p:sldIdLst>
    <p:sldId id="257" r:id="rId3"/>
    <p:sldId id="258" r:id="rId4"/>
    <p:sldId id="259" r:id="rId5"/>
    <p:sldId id="260" r:id="rId6"/>
    <p:sldId id="261" r:id="rId7"/>
    <p:sldId id="262" r:id="rId8"/>
    <p:sldId id="263" r:id="rId9"/>
    <p:sldId id="267" r:id="rId10"/>
    <p:sldId id="268" r:id="rId11"/>
    <p:sldId id="270" r:id="rId12"/>
    <p:sldId id="273" r:id="rId13"/>
    <p:sldId id="274" r:id="rId14"/>
    <p:sldId id="275" r:id="rId15"/>
    <p:sldId id="277" r:id="rId16"/>
    <p:sldId id="278" r:id="rId17"/>
    <p:sldId id="279" r:id="rId18"/>
    <p:sldId id="280" r:id="rId19"/>
    <p:sldId id="281" r:id="rId20"/>
    <p:sldId id="282" r:id="rId21"/>
    <p:sldId id="283" r:id="rId22"/>
    <p:sldId id="284" r:id="rId23"/>
    <p:sldId id="285" r:id="rId24"/>
    <p:sldId id="294" r:id="rId25"/>
    <p:sldId id="287" r:id="rId26"/>
    <p:sldId id="288" r:id="rId27"/>
    <p:sldId id="289" r:id="rId28"/>
    <p:sldId id="290" r:id="rId29"/>
    <p:sldId id="291" r:id="rId30"/>
    <p:sldId id="292" r:id="rId31"/>
    <p:sldId id="264" r:id="rId32"/>
    <p:sldId id="265" r:id="rId33"/>
    <p:sldId id="269" r:id="rId34"/>
    <p:sldId id="271" r:id="rId35"/>
    <p:sldId id="276" r:id="rId36"/>
    <p:sldId id="286" r:id="rId37"/>
    <p:sldId id="293" r:id="rId3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iab, Sami" initials="DS" lastIdx="1" clrIdx="0">
    <p:extLst>
      <p:ext uri="{19B8F6BF-5375-455C-9EA6-DF929625EA0E}">
        <p15:presenceInfo xmlns:p15="http://schemas.microsoft.com/office/powerpoint/2012/main" userId="Dhiab, Sam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7551" autoAdjust="0"/>
  </p:normalViewPr>
  <p:slideViewPr>
    <p:cSldViewPr snapToGrid="0">
      <p:cViewPr>
        <p:scale>
          <a:sx n="70" d="100"/>
          <a:sy n="70" d="100"/>
        </p:scale>
        <p:origin x="48"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B5E730-9B69-4003-AD50-21C0BAEA7B7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de-DE"/>
        </a:p>
      </dgm:t>
    </dgm:pt>
    <dgm:pt modelId="{4C6C760B-827E-4D50-A7AA-340FD11B47BC}">
      <dgm:prSet custT="1"/>
      <dgm:spPr/>
      <dgm:t>
        <a:bodyPr/>
        <a:lstStyle/>
        <a:p>
          <a:r>
            <a:rPr lang="de-DE" sz="1800" dirty="0"/>
            <a:t>1</a:t>
          </a:r>
        </a:p>
      </dgm:t>
    </dgm:pt>
    <dgm:pt modelId="{843AEFEF-61A0-45C4-AC65-02472E4A15A0}" type="parTrans" cxnId="{32AF17BC-27CA-48DB-BD83-8668846E3AED}">
      <dgm:prSet/>
      <dgm:spPr/>
      <dgm:t>
        <a:bodyPr/>
        <a:lstStyle/>
        <a:p>
          <a:endParaRPr lang="de-DE"/>
        </a:p>
      </dgm:t>
    </dgm:pt>
    <dgm:pt modelId="{762F0D1B-5B61-4A9B-8BF6-2B4B261A5C06}" type="sibTrans" cxnId="{32AF17BC-27CA-48DB-BD83-8668846E3AED}">
      <dgm:prSet/>
      <dgm:spPr/>
      <dgm:t>
        <a:bodyPr/>
        <a:lstStyle/>
        <a:p>
          <a:endParaRPr lang="de-DE"/>
        </a:p>
      </dgm:t>
    </dgm:pt>
    <dgm:pt modelId="{5D1AA543-3E61-4A80-831F-B39B2E5859A6}">
      <dgm:prSet custT="1"/>
      <dgm:spPr/>
      <dgm:t>
        <a:bodyPr/>
        <a:lstStyle/>
        <a:p>
          <a:r>
            <a:rPr lang="de-DE" sz="1800" dirty="0"/>
            <a:t>2</a:t>
          </a:r>
          <a:endParaRPr lang="de-DE" sz="1200" dirty="0"/>
        </a:p>
      </dgm:t>
    </dgm:pt>
    <dgm:pt modelId="{8C7514CC-F2B0-474A-BB03-EA242D21F29A}" type="parTrans" cxnId="{676A4F8F-682C-44ED-86C0-0D85CC369344}">
      <dgm:prSet/>
      <dgm:spPr/>
      <dgm:t>
        <a:bodyPr/>
        <a:lstStyle/>
        <a:p>
          <a:endParaRPr lang="de-DE"/>
        </a:p>
      </dgm:t>
    </dgm:pt>
    <dgm:pt modelId="{369FDC0C-5CE2-4AEB-9718-915106EE3468}" type="sibTrans" cxnId="{676A4F8F-682C-44ED-86C0-0D85CC369344}">
      <dgm:prSet/>
      <dgm:spPr/>
      <dgm:t>
        <a:bodyPr/>
        <a:lstStyle/>
        <a:p>
          <a:endParaRPr lang="de-DE"/>
        </a:p>
      </dgm:t>
    </dgm:pt>
    <dgm:pt modelId="{2A2B3C6A-5851-4462-9134-E106B39ADF46}">
      <dgm:prSet custT="1"/>
      <dgm:spPr/>
      <dgm:t>
        <a:bodyPr/>
        <a:lstStyle/>
        <a:p>
          <a:r>
            <a:rPr lang="de-DE" sz="1800" dirty="0"/>
            <a:t>Kompatible Szenarien aus NHTSA-Tabelle[20] werden ausgewählt und in einer neuen </a:t>
          </a:r>
          <a:r>
            <a:rPr lang="de-DE" sz="1800" dirty="0" err="1"/>
            <a:t>ADORe</a:t>
          </a:r>
          <a:r>
            <a:rPr lang="de-DE" sz="1800" dirty="0"/>
            <a:t>-Tabelle definiert.</a:t>
          </a:r>
        </a:p>
      </dgm:t>
    </dgm:pt>
    <dgm:pt modelId="{00A01080-E465-4763-A171-A8DAB25C8766}" type="parTrans" cxnId="{80CD937C-671A-4AA3-BF0C-0D83471998C2}">
      <dgm:prSet/>
      <dgm:spPr/>
      <dgm:t>
        <a:bodyPr/>
        <a:lstStyle/>
        <a:p>
          <a:endParaRPr lang="de-DE"/>
        </a:p>
      </dgm:t>
    </dgm:pt>
    <dgm:pt modelId="{F39AB8D0-56EC-4436-9998-A9C6F7A9284D}" type="sibTrans" cxnId="{80CD937C-671A-4AA3-BF0C-0D83471998C2}">
      <dgm:prSet/>
      <dgm:spPr/>
      <dgm:t>
        <a:bodyPr/>
        <a:lstStyle/>
        <a:p>
          <a:endParaRPr lang="de-DE"/>
        </a:p>
      </dgm:t>
    </dgm:pt>
    <dgm:pt modelId="{DA76DDFD-C1AE-495A-9291-9E960BBD0FC8}">
      <dgm:prSet custT="1"/>
      <dgm:spPr/>
      <dgm:t>
        <a:bodyPr/>
        <a:lstStyle/>
        <a:p>
          <a:r>
            <a:rPr lang="de-DE" sz="1800" b="0" i="0" dirty="0"/>
            <a:t>Automatische Ausführung von Testszenarien (Docker + </a:t>
          </a:r>
          <a:r>
            <a:rPr lang="de-DE" sz="1800" b="0" i="0" dirty="0" err="1"/>
            <a:t>Gitlab</a:t>
          </a:r>
          <a:r>
            <a:rPr lang="de-DE" sz="1800" b="0" i="0" dirty="0"/>
            <a:t> CI) </a:t>
          </a:r>
          <a:endParaRPr lang="de-DE" sz="1800" dirty="0"/>
        </a:p>
      </dgm:t>
    </dgm:pt>
    <dgm:pt modelId="{71FC60AA-57F0-4347-9AE7-3C19840A863E}" type="parTrans" cxnId="{7BB477A5-9325-4C66-BA9F-17DD0F2D87FC}">
      <dgm:prSet/>
      <dgm:spPr/>
      <dgm:t>
        <a:bodyPr/>
        <a:lstStyle/>
        <a:p>
          <a:endParaRPr lang="de-DE"/>
        </a:p>
      </dgm:t>
    </dgm:pt>
    <dgm:pt modelId="{4F7CBE6B-4DF4-49F1-8E43-66AF2C813BA1}" type="sibTrans" cxnId="{7BB477A5-9325-4C66-BA9F-17DD0F2D87FC}">
      <dgm:prSet/>
      <dgm:spPr/>
      <dgm:t>
        <a:bodyPr/>
        <a:lstStyle/>
        <a:p>
          <a:endParaRPr lang="de-DE"/>
        </a:p>
      </dgm:t>
    </dgm:pt>
    <dgm:pt modelId="{B34C3EAF-402A-47F7-8DA0-7AF6EA71DF70}">
      <dgm:prSet custT="1"/>
      <dgm:spPr/>
      <dgm:t>
        <a:bodyPr/>
        <a:lstStyle/>
        <a:p>
          <a:r>
            <a:rPr lang="de-DE" sz="1800" dirty="0"/>
            <a:t>Ausgewählte Szenarien werden manuell erstellt und mit der Simulation Interface getestet.</a:t>
          </a:r>
        </a:p>
      </dgm:t>
    </dgm:pt>
    <dgm:pt modelId="{307B7C1F-8D33-425A-B3E9-255329B39811}" type="parTrans" cxnId="{C3F45F86-AC6E-45AE-9C73-58549BC43E90}">
      <dgm:prSet/>
      <dgm:spPr/>
      <dgm:t>
        <a:bodyPr/>
        <a:lstStyle/>
        <a:p>
          <a:endParaRPr lang="de-DE"/>
        </a:p>
      </dgm:t>
    </dgm:pt>
    <dgm:pt modelId="{BCF7FD7C-4CFB-4932-B408-78F2B479C22E}" type="sibTrans" cxnId="{C3F45F86-AC6E-45AE-9C73-58549BC43E90}">
      <dgm:prSet/>
      <dgm:spPr/>
      <dgm:t>
        <a:bodyPr/>
        <a:lstStyle/>
        <a:p>
          <a:endParaRPr lang="de-DE"/>
        </a:p>
      </dgm:t>
    </dgm:pt>
    <dgm:pt modelId="{0571AA82-D8A4-49C1-B157-37B875DB20B9}">
      <dgm:prSet custT="1"/>
      <dgm:spPr/>
      <dgm:t>
        <a:bodyPr/>
        <a:lstStyle/>
        <a:p>
          <a:r>
            <a:rPr lang="de-DE" sz="1600" dirty="0"/>
            <a:t>3</a:t>
          </a:r>
        </a:p>
      </dgm:t>
    </dgm:pt>
    <dgm:pt modelId="{D0C444EF-8EB9-49F4-95D0-9DD7E6E2AA0B}" type="parTrans" cxnId="{A9B89ED2-164E-44DA-8876-BBB30EC0B00E}">
      <dgm:prSet/>
      <dgm:spPr/>
      <dgm:t>
        <a:bodyPr/>
        <a:lstStyle/>
        <a:p>
          <a:endParaRPr lang="de-DE"/>
        </a:p>
      </dgm:t>
    </dgm:pt>
    <dgm:pt modelId="{EEAB4613-F17C-475B-9751-CE75736D19AB}" type="sibTrans" cxnId="{A9B89ED2-164E-44DA-8876-BBB30EC0B00E}">
      <dgm:prSet/>
      <dgm:spPr/>
      <dgm:t>
        <a:bodyPr/>
        <a:lstStyle/>
        <a:p>
          <a:endParaRPr lang="de-DE"/>
        </a:p>
      </dgm:t>
    </dgm:pt>
    <dgm:pt modelId="{084388A0-9A70-4275-868A-C2085ACEEF6C}">
      <dgm:prSet custT="1"/>
      <dgm:spPr/>
      <dgm:t>
        <a:bodyPr/>
        <a:lstStyle/>
        <a:p>
          <a:r>
            <a:rPr lang="de-DE" sz="1600" dirty="0"/>
            <a:t>4</a:t>
          </a:r>
        </a:p>
      </dgm:t>
    </dgm:pt>
    <dgm:pt modelId="{7EFE7555-13D7-4EE1-9C42-1C16C6CAA898}" type="parTrans" cxnId="{A73A787B-A52F-49B0-969F-71D714112CB6}">
      <dgm:prSet/>
      <dgm:spPr/>
      <dgm:t>
        <a:bodyPr/>
        <a:lstStyle/>
        <a:p>
          <a:endParaRPr lang="de-DE"/>
        </a:p>
      </dgm:t>
    </dgm:pt>
    <dgm:pt modelId="{4159CCB0-A840-4D51-99BC-040FB7EF082A}" type="sibTrans" cxnId="{A73A787B-A52F-49B0-969F-71D714112CB6}">
      <dgm:prSet/>
      <dgm:spPr/>
      <dgm:t>
        <a:bodyPr/>
        <a:lstStyle/>
        <a:p>
          <a:endParaRPr lang="de-DE"/>
        </a:p>
      </dgm:t>
    </dgm:pt>
    <dgm:pt modelId="{778EFAA1-CCF2-40D2-879D-56200ED2DB3D}">
      <dgm:prSet custT="1"/>
      <dgm:spPr/>
      <dgm:t>
        <a:bodyPr/>
        <a:lstStyle/>
        <a:p>
          <a:r>
            <a:rPr lang="de-DE" sz="1800" dirty="0"/>
            <a:t>Automatische Auswertung von Testszenarien (Model Checking)</a:t>
          </a:r>
        </a:p>
      </dgm:t>
    </dgm:pt>
    <dgm:pt modelId="{811B8553-B2D1-4C3B-9251-2BCD959B0CC6}" type="parTrans" cxnId="{3DE7D1D3-E4E5-4599-82F2-FF418824189D}">
      <dgm:prSet/>
      <dgm:spPr/>
      <dgm:t>
        <a:bodyPr/>
        <a:lstStyle/>
        <a:p>
          <a:endParaRPr lang="de-DE"/>
        </a:p>
      </dgm:t>
    </dgm:pt>
    <dgm:pt modelId="{52BED8E2-454E-44AD-86B9-CC5314BC1258}" type="sibTrans" cxnId="{3DE7D1D3-E4E5-4599-82F2-FF418824189D}">
      <dgm:prSet/>
      <dgm:spPr/>
      <dgm:t>
        <a:bodyPr/>
        <a:lstStyle/>
        <a:p>
          <a:endParaRPr lang="de-DE"/>
        </a:p>
      </dgm:t>
    </dgm:pt>
    <dgm:pt modelId="{8B5B9F34-19AB-47F7-82E5-7FA2F23ACCA7}">
      <dgm:prSet custT="1"/>
      <dgm:spPr/>
      <dgm:t>
        <a:bodyPr/>
        <a:lstStyle/>
        <a:p>
          <a:r>
            <a:rPr lang="de-DE" sz="1600" dirty="0"/>
            <a:t>5</a:t>
          </a:r>
          <a:endParaRPr lang="de-DE" sz="2200" dirty="0"/>
        </a:p>
      </dgm:t>
    </dgm:pt>
    <dgm:pt modelId="{182A8244-6B1E-4E82-8B85-435C4A837D5E}" type="parTrans" cxnId="{D5D26E49-7681-40A8-B114-59CB3E926B51}">
      <dgm:prSet/>
      <dgm:spPr/>
    </dgm:pt>
    <dgm:pt modelId="{2593CB18-4B69-4EE7-A2EF-9D3EB8466AD6}" type="sibTrans" cxnId="{D5D26E49-7681-40A8-B114-59CB3E926B51}">
      <dgm:prSet/>
      <dgm:spPr/>
    </dgm:pt>
    <dgm:pt modelId="{39708F32-6E1E-4DC6-BD67-DE3FE561C14F}">
      <dgm:prSet custT="1"/>
      <dgm:spPr/>
      <dgm:t>
        <a:bodyPr/>
        <a:lstStyle/>
        <a:p>
          <a:r>
            <a:rPr lang="de-DE" sz="1800" dirty="0"/>
            <a:t>Ergebnisse Analyse und Debuggen</a:t>
          </a:r>
        </a:p>
      </dgm:t>
    </dgm:pt>
    <dgm:pt modelId="{E7D4E0A6-A6E5-48F6-A5DA-F312D1D0A999}" type="parTrans" cxnId="{128F84C6-6916-4D7B-A650-E86FEDDEFAE6}">
      <dgm:prSet/>
      <dgm:spPr/>
    </dgm:pt>
    <dgm:pt modelId="{18C1E7E0-8C79-45C0-B034-C78AD2D66119}" type="sibTrans" cxnId="{128F84C6-6916-4D7B-A650-E86FEDDEFAE6}">
      <dgm:prSet/>
      <dgm:spPr/>
    </dgm:pt>
    <dgm:pt modelId="{93E1E5BD-7E27-4656-8C17-E1EDA25687ED}" type="pres">
      <dgm:prSet presAssocID="{3EB5E730-9B69-4003-AD50-21C0BAEA7B72}" presName="linearFlow" presStyleCnt="0">
        <dgm:presLayoutVars>
          <dgm:dir/>
          <dgm:animLvl val="lvl"/>
          <dgm:resizeHandles val="exact"/>
        </dgm:presLayoutVars>
      </dgm:prSet>
      <dgm:spPr/>
    </dgm:pt>
    <dgm:pt modelId="{D1A059BB-7ACA-4FAB-9B8A-A1C36405A91B}" type="pres">
      <dgm:prSet presAssocID="{4C6C760B-827E-4D50-A7AA-340FD11B47BC}" presName="composite" presStyleCnt="0"/>
      <dgm:spPr/>
    </dgm:pt>
    <dgm:pt modelId="{98A01F2B-D1EC-4008-B2FB-18D95DD920F5}" type="pres">
      <dgm:prSet presAssocID="{4C6C760B-827E-4D50-A7AA-340FD11B47BC}" presName="parentText" presStyleLbl="alignNode1" presStyleIdx="0" presStyleCnt="5">
        <dgm:presLayoutVars>
          <dgm:chMax val="1"/>
          <dgm:bulletEnabled val="1"/>
        </dgm:presLayoutVars>
      </dgm:prSet>
      <dgm:spPr/>
    </dgm:pt>
    <dgm:pt modelId="{98E0F48F-EE8F-49D0-AFBB-7C8263F7278F}" type="pres">
      <dgm:prSet presAssocID="{4C6C760B-827E-4D50-A7AA-340FD11B47BC}" presName="descendantText" presStyleLbl="alignAcc1" presStyleIdx="0" presStyleCnt="5">
        <dgm:presLayoutVars>
          <dgm:bulletEnabled val="1"/>
        </dgm:presLayoutVars>
      </dgm:prSet>
      <dgm:spPr/>
    </dgm:pt>
    <dgm:pt modelId="{50C9FA20-400C-4BC7-8ADB-923B1598B204}" type="pres">
      <dgm:prSet presAssocID="{762F0D1B-5B61-4A9B-8BF6-2B4B261A5C06}" presName="sp" presStyleCnt="0"/>
      <dgm:spPr/>
    </dgm:pt>
    <dgm:pt modelId="{7EA151A6-2E05-436A-9C6B-5E35B91E0E52}" type="pres">
      <dgm:prSet presAssocID="{5D1AA543-3E61-4A80-831F-B39B2E5859A6}" presName="composite" presStyleCnt="0"/>
      <dgm:spPr/>
    </dgm:pt>
    <dgm:pt modelId="{A1D3F559-8BB4-4F23-A858-4C85CFE8EA59}" type="pres">
      <dgm:prSet presAssocID="{5D1AA543-3E61-4A80-831F-B39B2E5859A6}" presName="parentText" presStyleLbl="alignNode1" presStyleIdx="1" presStyleCnt="5">
        <dgm:presLayoutVars>
          <dgm:chMax val="1"/>
          <dgm:bulletEnabled val="1"/>
        </dgm:presLayoutVars>
      </dgm:prSet>
      <dgm:spPr/>
    </dgm:pt>
    <dgm:pt modelId="{5F0AAB38-F81C-44B9-B975-0DAB6DC03435}" type="pres">
      <dgm:prSet presAssocID="{5D1AA543-3E61-4A80-831F-B39B2E5859A6}" presName="descendantText" presStyleLbl="alignAcc1" presStyleIdx="1" presStyleCnt="5" custLinFactNeighborX="0" custLinFactNeighborY="1701">
        <dgm:presLayoutVars>
          <dgm:bulletEnabled val="1"/>
        </dgm:presLayoutVars>
      </dgm:prSet>
      <dgm:spPr/>
    </dgm:pt>
    <dgm:pt modelId="{494567DA-1650-43C1-806B-9610D10DEFCA}" type="pres">
      <dgm:prSet presAssocID="{369FDC0C-5CE2-4AEB-9718-915106EE3468}" presName="sp" presStyleCnt="0"/>
      <dgm:spPr/>
    </dgm:pt>
    <dgm:pt modelId="{9CA7B146-0316-4AF9-B215-57733A053E09}" type="pres">
      <dgm:prSet presAssocID="{0571AA82-D8A4-49C1-B157-37B875DB20B9}" presName="composite" presStyleCnt="0"/>
      <dgm:spPr/>
    </dgm:pt>
    <dgm:pt modelId="{7A667F9F-CE7E-448D-B732-085DC4A3A6ED}" type="pres">
      <dgm:prSet presAssocID="{0571AA82-D8A4-49C1-B157-37B875DB20B9}" presName="parentText" presStyleLbl="alignNode1" presStyleIdx="2" presStyleCnt="5">
        <dgm:presLayoutVars>
          <dgm:chMax val="1"/>
          <dgm:bulletEnabled val="1"/>
        </dgm:presLayoutVars>
      </dgm:prSet>
      <dgm:spPr/>
    </dgm:pt>
    <dgm:pt modelId="{0FFAE114-388A-4AB0-BC78-6FE5168BED60}" type="pres">
      <dgm:prSet presAssocID="{0571AA82-D8A4-49C1-B157-37B875DB20B9}" presName="descendantText" presStyleLbl="alignAcc1" presStyleIdx="2" presStyleCnt="5" custLinFactNeighborX="0">
        <dgm:presLayoutVars>
          <dgm:bulletEnabled val="1"/>
        </dgm:presLayoutVars>
      </dgm:prSet>
      <dgm:spPr/>
    </dgm:pt>
    <dgm:pt modelId="{39211829-060F-4729-A641-140E6BCD99C4}" type="pres">
      <dgm:prSet presAssocID="{EEAB4613-F17C-475B-9751-CE75736D19AB}" presName="sp" presStyleCnt="0"/>
      <dgm:spPr/>
    </dgm:pt>
    <dgm:pt modelId="{641FB81E-3CF3-415B-BF37-36F3A7952980}" type="pres">
      <dgm:prSet presAssocID="{084388A0-9A70-4275-868A-C2085ACEEF6C}" presName="composite" presStyleCnt="0"/>
      <dgm:spPr/>
    </dgm:pt>
    <dgm:pt modelId="{886A08AD-2B27-44CA-9D3C-3AE716CA803D}" type="pres">
      <dgm:prSet presAssocID="{084388A0-9A70-4275-868A-C2085ACEEF6C}" presName="parentText" presStyleLbl="alignNode1" presStyleIdx="3" presStyleCnt="5">
        <dgm:presLayoutVars>
          <dgm:chMax val="1"/>
          <dgm:bulletEnabled val="1"/>
        </dgm:presLayoutVars>
      </dgm:prSet>
      <dgm:spPr/>
    </dgm:pt>
    <dgm:pt modelId="{9A7041E1-08C3-45D6-8292-9D985BA285B1}" type="pres">
      <dgm:prSet presAssocID="{084388A0-9A70-4275-868A-C2085ACEEF6C}" presName="descendantText" presStyleLbl="alignAcc1" presStyleIdx="3" presStyleCnt="5" custLinFactNeighborX="0">
        <dgm:presLayoutVars>
          <dgm:bulletEnabled val="1"/>
        </dgm:presLayoutVars>
      </dgm:prSet>
      <dgm:spPr/>
    </dgm:pt>
    <dgm:pt modelId="{51CA6058-D77F-4634-8551-5C90B18A636E}" type="pres">
      <dgm:prSet presAssocID="{4159CCB0-A840-4D51-99BC-040FB7EF082A}" presName="sp" presStyleCnt="0"/>
      <dgm:spPr/>
    </dgm:pt>
    <dgm:pt modelId="{74020351-C047-49BC-9653-AA2417A8EB75}" type="pres">
      <dgm:prSet presAssocID="{8B5B9F34-19AB-47F7-82E5-7FA2F23ACCA7}" presName="composite" presStyleCnt="0"/>
      <dgm:spPr/>
    </dgm:pt>
    <dgm:pt modelId="{21B09637-6B5F-400A-929E-C01675285786}" type="pres">
      <dgm:prSet presAssocID="{8B5B9F34-19AB-47F7-82E5-7FA2F23ACCA7}" presName="parentText" presStyleLbl="alignNode1" presStyleIdx="4" presStyleCnt="5">
        <dgm:presLayoutVars>
          <dgm:chMax val="1"/>
          <dgm:bulletEnabled val="1"/>
        </dgm:presLayoutVars>
      </dgm:prSet>
      <dgm:spPr/>
    </dgm:pt>
    <dgm:pt modelId="{A2D73D1F-E137-47CE-8B7B-1EE09ACE024B}" type="pres">
      <dgm:prSet presAssocID="{8B5B9F34-19AB-47F7-82E5-7FA2F23ACCA7}" presName="descendantText" presStyleLbl="alignAcc1" presStyleIdx="4" presStyleCnt="5">
        <dgm:presLayoutVars>
          <dgm:bulletEnabled val="1"/>
        </dgm:presLayoutVars>
      </dgm:prSet>
      <dgm:spPr/>
    </dgm:pt>
  </dgm:ptLst>
  <dgm:cxnLst>
    <dgm:cxn modelId="{FD15730E-68F4-407A-8C63-F43E991625C8}" type="presOf" srcId="{2A2B3C6A-5851-4462-9134-E106B39ADF46}" destId="{98E0F48F-EE8F-49D0-AFBB-7C8263F7278F}" srcOrd="0" destOrd="0" presId="urn:microsoft.com/office/officeart/2005/8/layout/chevron2"/>
    <dgm:cxn modelId="{D5528024-59E1-486E-856C-1C04EC0C7C0D}" type="presOf" srcId="{5D1AA543-3E61-4A80-831F-B39B2E5859A6}" destId="{A1D3F559-8BB4-4F23-A858-4C85CFE8EA59}" srcOrd="0" destOrd="0" presId="urn:microsoft.com/office/officeart/2005/8/layout/chevron2"/>
    <dgm:cxn modelId="{4239EA3C-C1E5-48D3-8EEC-E33B3604457C}" type="presOf" srcId="{0571AA82-D8A4-49C1-B157-37B875DB20B9}" destId="{7A667F9F-CE7E-448D-B732-085DC4A3A6ED}" srcOrd="0" destOrd="0" presId="urn:microsoft.com/office/officeart/2005/8/layout/chevron2"/>
    <dgm:cxn modelId="{D5D26E49-7681-40A8-B114-59CB3E926B51}" srcId="{3EB5E730-9B69-4003-AD50-21C0BAEA7B72}" destId="{8B5B9F34-19AB-47F7-82E5-7FA2F23ACCA7}" srcOrd="4" destOrd="0" parTransId="{182A8244-6B1E-4E82-8B85-435C4A837D5E}" sibTransId="{2593CB18-4B69-4EE7-A2EF-9D3EB8466AD6}"/>
    <dgm:cxn modelId="{E6988B73-A778-4CC0-843E-BD544BB96A92}" type="presOf" srcId="{DA76DDFD-C1AE-495A-9291-9E960BBD0FC8}" destId="{0FFAE114-388A-4AB0-BC78-6FE5168BED60}" srcOrd="0" destOrd="0" presId="urn:microsoft.com/office/officeart/2005/8/layout/chevron2"/>
    <dgm:cxn modelId="{794B3976-B2CA-4E3A-BD4D-2289C2647FCF}" type="presOf" srcId="{B34C3EAF-402A-47F7-8DA0-7AF6EA71DF70}" destId="{5F0AAB38-F81C-44B9-B975-0DAB6DC03435}" srcOrd="0" destOrd="0" presId="urn:microsoft.com/office/officeart/2005/8/layout/chevron2"/>
    <dgm:cxn modelId="{A73A787B-A52F-49B0-969F-71D714112CB6}" srcId="{3EB5E730-9B69-4003-AD50-21C0BAEA7B72}" destId="{084388A0-9A70-4275-868A-C2085ACEEF6C}" srcOrd="3" destOrd="0" parTransId="{7EFE7555-13D7-4EE1-9C42-1C16C6CAA898}" sibTransId="{4159CCB0-A840-4D51-99BC-040FB7EF082A}"/>
    <dgm:cxn modelId="{80CD937C-671A-4AA3-BF0C-0D83471998C2}" srcId="{4C6C760B-827E-4D50-A7AA-340FD11B47BC}" destId="{2A2B3C6A-5851-4462-9134-E106B39ADF46}" srcOrd="0" destOrd="0" parTransId="{00A01080-E465-4763-A171-A8DAB25C8766}" sibTransId="{F39AB8D0-56EC-4436-9998-A9C6F7A9284D}"/>
    <dgm:cxn modelId="{1F851F7E-CBA2-4FAB-AFF7-2B0D820CD994}" type="presOf" srcId="{084388A0-9A70-4275-868A-C2085ACEEF6C}" destId="{886A08AD-2B27-44CA-9D3C-3AE716CA803D}" srcOrd="0" destOrd="0" presId="urn:microsoft.com/office/officeart/2005/8/layout/chevron2"/>
    <dgm:cxn modelId="{C3F45F86-AC6E-45AE-9C73-58549BC43E90}" srcId="{5D1AA543-3E61-4A80-831F-B39B2E5859A6}" destId="{B34C3EAF-402A-47F7-8DA0-7AF6EA71DF70}" srcOrd="0" destOrd="0" parTransId="{307B7C1F-8D33-425A-B3E9-255329B39811}" sibTransId="{BCF7FD7C-4CFB-4932-B408-78F2B479C22E}"/>
    <dgm:cxn modelId="{3CDE488D-495B-4CF8-B0E5-BB875E342F10}" type="presOf" srcId="{39708F32-6E1E-4DC6-BD67-DE3FE561C14F}" destId="{A2D73D1F-E137-47CE-8B7B-1EE09ACE024B}" srcOrd="0" destOrd="0" presId="urn:microsoft.com/office/officeart/2005/8/layout/chevron2"/>
    <dgm:cxn modelId="{676A4F8F-682C-44ED-86C0-0D85CC369344}" srcId="{3EB5E730-9B69-4003-AD50-21C0BAEA7B72}" destId="{5D1AA543-3E61-4A80-831F-B39B2E5859A6}" srcOrd="1" destOrd="0" parTransId="{8C7514CC-F2B0-474A-BB03-EA242D21F29A}" sibTransId="{369FDC0C-5CE2-4AEB-9718-915106EE3468}"/>
    <dgm:cxn modelId="{CC8E9394-E9D7-425F-A4A4-8F5864FFC5DF}" type="presOf" srcId="{778EFAA1-CCF2-40D2-879D-56200ED2DB3D}" destId="{9A7041E1-08C3-45D6-8292-9D985BA285B1}" srcOrd="0" destOrd="0" presId="urn:microsoft.com/office/officeart/2005/8/layout/chevron2"/>
    <dgm:cxn modelId="{7BB477A5-9325-4C66-BA9F-17DD0F2D87FC}" srcId="{0571AA82-D8A4-49C1-B157-37B875DB20B9}" destId="{DA76DDFD-C1AE-495A-9291-9E960BBD0FC8}" srcOrd="0" destOrd="0" parTransId="{71FC60AA-57F0-4347-9AE7-3C19840A863E}" sibTransId="{4F7CBE6B-4DF4-49F1-8E43-66AF2C813BA1}"/>
    <dgm:cxn modelId="{32AF17BC-27CA-48DB-BD83-8668846E3AED}" srcId="{3EB5E730-9B69-4003-AD50-21C0BAEA7B72}" destId="{4C6C760B-827E-4D50-A7AA-340FD11B47BC}" srcOrd="0" destOrd="0" parTransId="{843AEFEF-61A0-45C4-AC65-02472E4A15A0}" sibTransId="{762F0D1B-5B61-4A9B-8BF6-2B4B261A5C06}"/>
    <dgm:cxn modelId="{128F84C6-6916-4D7B-A650-E86FEDDEFAE6}" srcId="{8B5B9F34-19AB-47F7-82E5-7FA2F23ACCA7}" destId="{39708F32-6E1E-4DC6-BD67-DE3FE561C14F}" srcOrd="0" destOrd="0" parTransId="{E7D4E0A6-A6E5-48F6-A5DA-F312D1D0A999}" sibTransId="{18C1E7E0-8C79-45C0-B034-C78AD2D66119}"/>
    <dgm:cxn modelId="{A9B89ED2-164E-44DA-8876-BBB30EC0B00E}" srcId="{3EB5E730-9B69-4003-AD50-21C0BAEA7B72}" destId="{0571AA82-D8A4-49C1-B157-37B875DB20B9}" srcOrd="2" destOrd="0" parTransId="{D0C444EF-8EB9-49F4-95D0-9DD7E6E2AA0B}" sibTransId="{EEAB4613-F17C-475B-9751-CE75736D19AB}"/>
    <dgm:cxn modelId="{3DE7D1D3-E4E5-4599-82F2-FF418824189D}" srcId="{084388A0-9A70-4275-868A-C2085ACEEF6C}" destId="{778EFAA1-CCF2-40D2-879D-56200ED2DB3D}" srcOrd="0" destOrd="0" parTransId="{811B8553-B2D1-4C3B-9251-2BCD959B0CC6}" sibTransId="{52BED8E2-454E-44AD-86B9-CC5314BC1258}"/>
    <dgm:cxn modelId="{BDF005E3-0368-4F1A-BA24-65D45481417D}" type="presOf" srcId="{8B5B9F34-19AB-47F7-82E5-7FA2F23ACCA7}" destId="{21B09637-6B5F-400A-929E-C01675285786}" srcOrd="0" destOrd="0" presId="urn:microsoft.com/office/officeart/2005/8/layout/chevron2"/>
    <dgm:cxn modelId="{D972EFEB-4CB3-49C5-90CD-AC4844EE7DF5}" type="presOf" srcId="{3EB5E730-9B69-4003-AD50-21C0BAEA7B72}" destId="{93E1E5BD-7E27-4656-8C17-E1EDA25687ED}" srcOrd="0" destOrd="0" presId="urn:microsoft.com/office/officeart/2005/8/layout/chevron2"/>
    <dgm:cxn modelId="{674845F8-9E13-4F36-90D5-AB17DA157FAD}" type="presOf" srcId="{4C6C760B-827E-4D50-A7AA-340FD11B47BC}" destId="{98A01F2B-D1EC-4008-B2FB-18D95DD920F5}" srcOrd="0" destOrd="0" presId="urn:microsoft.com/office/officeart/2005/8/layout/chevron2"/>
    <dgm:cxn modelId="{F62AAC7C-B21C-44E1-AFF2-B5D408AAB148}" type="presParOf" srcId="{93E1E5BD-7E27-4656-8C17-E1EDA25687ED}" destId="{D1A059BB-7ACA-4FAB-9B8A-A1C36405A91B}" srcOrd="0" destOrd="0" presId="urn:microsoft.com/office/officeart/2005/8/layout/chevron2"/>
    <dgm:cxn modelId="{62E49D3E-F62B-4C9B-8277-B10808A3244E}" type="presParOf" srcId="{D1A059BB-7ACA-4FAB-9B8A-A1C36405A91B}" destId="{98A01F2B-D1EC-4008-B2FB-18D95DD920F5}" srcOrd="0" destOrd="0" presId="urn:microsoft.com/office/officeart/2005/8/layout/chevron2"/>
    <dgm:cxn modelId="{6674993C-C183-4417-AD19-34B0CDD8A21E}" type="presParOf" srcId="{D1A059BB-7ACA-4FAB-9B8A-A1C36405A91B}" destId="{98E0F48F-EE8F-49D0-AFBB-7C8263F7278F}" srcOrd="1" destOrd="0" presId="urn:microsoft.com/office/officeart/2005/8/layout/chevron2"/>
    <dgm:cxn modelId="{E7AAD284-7FDE-445D-9723-4AE7DD3B2DB5}" type="presParOf" srcId="{93E1E5BD-7E27-4656-8C17-E1EDA25687ED}" destId="{50C9FA20-400C-4BC7-8ADB-923B1598B204}" srcOrd="1" destOrd="0" presId="urn:microsoft.com/office/officeart/2005/8/layout/chevron2"/>
    <dgm:cxn modelId="{11B7E42C-6137-41EC-A1B6-B8E9ECD21072}" type="presParOf" srcId="{93E1E5BD-7E27-4656-8C17-E1EDA25687ED}" destId="{7EA151A6-2E05-436A-9C6B-5E35B91E0E52}" srcOrd="2" destOrd="0" presId="urn:microsoft.com/office/officeart/2005/8/layout/chevron2"/>
    <dgm:cxn modelId="{C235BBD1-95AD-4CE7-B998-7C504374472E}" type="presParOf" srcId="{7EA151A6-2E05-436A-9C6B-5E35B91E0E52}" destId="{A1D3F559-8BB4-4F23-A858-4C85CFE8EA59}" srcOrd="0" destOrd="0" presId="urn:microsoft.com/office/officeart/2005/8/layout/chevron2"/>
    <dgm:cxn modelId="{B262AE8D-7B09-4272-8D88-7C0DA4FACD82}" type="presParOf" srcId="{7EA151A6-2E05-436A-9C6B-5E35B91E0E52}" destId="{5F0AAB38-F81C-44B9-B975-0DAB6DC03435}" srcOrd="1" destOrd="0" presId="urn:microsoft.com/office/officeart/2005/8/layout/chevron2"/>
    <dgm:cxn modelId="{38046794-A2BF-403F-804A-5C8919AC076D}" type="presParOf" srcId="{93E1E5BD-7E27-4656-8C17-E1EDA25687ED}" destId="{494567DA-1650-43C1-806B-9610D10DEFCA}" srcOrd="3" destOrd="0" presId="urn:microsoft.com/office/officeart/2005/8/layout/chevron2"/>
    <dgm:cxn modelId="{4430A048-DC56-4854-9957-082E2BAB9BB7}" type="presParOf" srcId="{93E1E5BD-7E27-4656-8C17-E1EDA25687ED}" destId="{9CA7B146-0316-4AF9-B215-57733A053E09}" srcOrd="4" destOrd="0" presId="urn:microsoft.com/office/officeart/2005/8/layout/chevron2"/>
    <dgm:cxn modelId="{C7366AB9-F41F-4398-9CAC-8A2796248368}" type="presParOf" srcId="{9CA7B146-0316-4AF9-B215-57733A053E09}" destId="{7A667F9F-CE7E-448D-B732-085DC4A3A6ED}" srcOrd="0" destOrd="0" presId="urn:microsoft.com/office/officeart/2005/8/layout/chevron2"/>
    <dgm:cxn modelId="{00DF18B0-4A23-4604-B36B-D9D5BF350468}" type="presParOf" srcId="{9CA7B146-0316-4AF9-B215-57733A053E09}" destId="{0FFAE114-388A-4AB0-BC78-6FE5168BED60}" srcOrd="1" destOrd="0" presId="urn:microsoft.com/office/officeart/2005/8/layout/chevron2"/>
    <dgm:cxn modelId="{7C9BC9BE-0152-4E08-BEBA-05C2F6A1A807}" type="presParOf" srcId="{93E1E5BD-7E27-4656-8C17-E1EDA25687ED}" destId="{39211829-060F-4729-A641-140E6BCD99C4}" srcOrd="5" destOrd="0" presId="urn:microsoft.com/office/officeart/2005/8/layout/chevron2"/>
    <dgm:cxn modelId="{3D6E10EC-7BF4-40B0-8C02-3697816AAB88}" type="presParOf" srcId="{93E1E5BD-7E27-4656-8C17-E1EDA25687ED}" destId="{641FB81E-3CF3-415B-BF37-36F3A7952980}" srcOrd="6" destOrd="0" presId="urn:microsoft.com/office/officeart/2005/8/layout/chevron2"/>
    <dgm:cxn modelId="{FC86AE60-49D9-48B3-9823-E9FBBC7BD613}" type="presParOf" srcId="{641FB81E-3CF3-415B-BF37-36F3A7952980}" destId="{886A08AD-2B27-44CA-9D3C-3AE716CA803D}" srcOrd="0" destOrd="0" presId="urn:microsoft.com/office/officeart/2005/8/layout/chevron2"/>
    <dgm:cxn modelId="{301A3D80-754D-4050-854D-16DBF3D37BAA}" type="presParOf" srcId="{641FB81E-3CF3-415B-BF37-36F3A7952980}" destId="{9A7041E1-08C3-45D6-8292-9D985BA285B1}" srcOrd="1" destOrd="0" presId="urn:microsoft.com/office/officeart/2005/8/layout/chevron2"/>
    <dgm:cxn modelId="{40E5F2D9-ABD6-462A-8A4A-C6213EEA1051}" type="presParOf" srcId="{93E1E5BD-7E27-4656-8C17-E1EDA25687ED}" destId="{51CA6058-D77F-4634-8551-5C90B18A636E}" srcOrd="7" destOrd="0" presId="urn:microsoft.com/office/officeart/2005/8/layout/chevron2"/>
    <dgm:cxn modelId="{F270D39B-6E3B-4944-B02A-9439B32D4657}" type="presParOf" srcId="{93E1E5BD-7E27-4656-8C17-E1EDA25687ED}" destId="{74020351-C047-49BC-9653-AA2417A8EB75}" srcOrd="8" destOrd="0" presId="urn:microsoft.com/office/officeart/2005/8/layout/chevron2"/>
    <dgm:cxn modelId="{03B984FC-216C-4AB4-9203-BD718E1558C6}" type="presParOf" srcId="{74020351-C047-49BC-9653-AA2417A8EB75}" destId="{21B09637-6B5F-400A-929E-C01675285786}" srcOrd="0" destOrd="0" presId="urn:microsoft.com/office/officeart/2005/8/layout/chevron2"/>
    <dgm:cxn modelId="{47ACF83C-0C03-4E09-8ECA-635C899B76D1}" type="presParOf" srcId="{74020351-C047-49BC-9653-AA2417A8EB75}" destId="{A2D73D1F-E137-47CE-8B7B-1EE09ACE024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53AD77-6EF9-4C41-A170-0AD7C34A2743}" type="doc">
      <dgm:prSet loTypeId="urn:microsoft.com/office/officeart/2005/8/layout/hierarchy6" loCatId="hierarchy" qsTypeId="urn:microsoft.com/office/officeart/2005/8/quickstyle/simple5" qsCatId="simple" csTypeId="urn:microsoft.com/office/officeart/2005/8/colors/accent1_2" csCatId="accent1" phldr="1"/>
      <dgm:spPr/>
      <dgm:t>
        <a:bodyPr/>
        <a:lstStyle/>
        <a:p>
          <a:endParaRPr lang="de-DE"/>
        </a:p>
      </dgm:t>
    </dgm:pt>
    <dgm:pt modelId="{E9F36488-5F4B-4264-93DB-78695AAC8444}">
      <dgm:prSet phldrT="[Text]"/>
      <dgm:spPr/>
      <dgm:t>
        <a:bodyPr/>
        <a:lstStyle/>
        <a:p>
          <a:r>
            <a:rPr lang="de-DE" dirty="0" err="1"/>
            <a:t>Yaml</a:t>
          </a:r>
          <a:endParaRPr lang="de-DE" dirty="0"/>
        </a:p>
      </dgm:t>
    </dgm:pt>
    <dgm:pt modelId="{3E1FD5C4-0598-4D27-A5D2-01584C655092}" type="parTrans" cxnId="{43C83BBF-C6B7-47DC-8400-501BE3BA6F6C}">
      <dgm:prSet/>
      <dgm:spPr/>
      <dgm:t>
        <a:bodyPr/>
        <a:lstStyle/>
        <a:p>
          <a:endParaRPr lang="de-DE"/>
        </a:p>
      </dgm:t>
    </dgm:pt>
    <dgm:pt modelId="{0F3667E1-295B-4A93-9CD8-A449F101E447}" type="sibTrans" cxnId="{43C83BBF-C6B7-47DC-8400-501BE3BA6F6C}">
      <dgm:prSet/>
      <dgm:spPr/>
      <dgm:t>
        <a:bodyPr/>
        <a:lstStyle/>
        <a:p>
          <a:endParaRPr lang="de-DE"/>
        </a:p>
      </dgm:t>
    </dgm:pt>
    <dgm:pt modelId="{562729AD-A6A9-473C-9786-154DD0D24F4C}">
      <dgm:prSet phldrT="[Text]"/>
      <dgm:spPr/>
      <dgm:t>
        <a:bodyPr/>
        <a:lstStyle/>
        <a:p>
          <a:r>
            <a:rPr lang="de-DE" dirty="0" err="1"/>
            <a:t>Build</a:t>
          </a:r>
          <a:endParaRPr lang="de-DE" dirty="0"/>
        </a:p>
      </dgm:t>
    </dgm:pt>
    <dgm:pt modelId="{BDA28CA4-1CDD-4F9D-9B36-A66D17D39687}" type="parTrans" cxnId="{425A5C83-4885-4C1E-8C13-748EA9FD83CE}">
      <dgm:prSet/>
      <dgm:spPr/>
      <dgm:t>
        <a:bodyPr/>
        <a:lstStyle/>
        <a:p>
          <a:endParaRPr lang="de-DE"/>
        </a:p>
      </dgm:t>
    </dgm:pt>
    <dgm:pt modelId="{608E7B46-F44A-4F8A-A8B4-C0CA435AD367}" type="sibTrans" cxnId="{425A5C83-4885-4C1E-8C13-748EA9FD83CE}">
      <dgm:prSet/>
      <dgm:spPr/>
      <dgm:t>
        <a:bodyPr/>
        <a:lstStyle/>
        <a:p>
          <a:endParaRPr lang="de-DE"/>
        </a:p>
      </dgm:t>
    </dgm:pt>
    <dgm:pt modelId="{5090744A-9828-4CCA-A74A-84CBFE9473D5}">
      <dgm:prSet phldrT="[Text]"/>
      <dgm:spPr/>
      <dgm:t>
        <a:bodyPr/>
        <a:lstStyle/>
        <a:p>
          <a:r>
            <a:rPr lang="de-DE" dirty="0" err="1"/>
            <a:t>Build_adore</a:t>
          </a:r>
          <a:endParaRPr lang="de-DE" dirty="0"/>
        </a:p>
      </dgm:t>
    </dgm:pt>
    <dgm:pt modelId="{49FFB9CD-50C7-4C6A-8299-B4127E059BDA}" type="parTrans" cxnId="{2A50753E-4ADB-421A-9FF3-5C5081791E72}">
      <dgm:prSet/>
      <dgm:spPr/>
      <dgm:t>
        <a:bodyPr/>
        <a:lstStyle/>
        <a:p>
          <a:endParaRPr lang="de-DE"/>
        </a:p>
      </dgm:t>
    </dgm:pt>
    <dgm:pt modelId="{3CD5825B-DDD7-4848-8413-FE3355BA4CD0}" type="sibTrans" cxnId="{2A50753E-4ADB-421A-9FF3-5C5081791E72}">
      <dgm:prSet/>
      <dgm:spPr/>
      <dgm:t>
        <a:bodyPr/>
        <a:lstStyle/>
        <a:p>
          <a:endParaRPr lang="de-DE"/>
        </a:p>
      </dgm:t>
    </dgm:pt>
    <dgm:pt modelId="{69545901-4D41-4D37-8A88-E4D1FE76C4E0}">
      <dgm:prSet phldrT="[Text]"/>
      <dgm:spPr/>
      <dgm:t>
        <a:bodyPr/>
        <a:lstStyle/>
        <a:p>
          <a:r>
            <a:rPr lang="de-DE" dirty="0"/>
            <a:t>Unit-test</a:t>
          </a:r>
        </a:p>
      </dgm:t>
    </dgm:pt>
    <dgm:pt modelId="{21128EBB-37FB-4E09-8E2A-096C48CFD57C}" type="parTrans" cxnId="{3A5DC775-360C-4640-9398-5F8F0C23BDF3}">
      <dgm:prSet/>
      <dgm:spPr/>
      <dgm:t>
        <a:bodyPr/>
        <a:lstStyle/>
        <a:p>
          <a:endParaRPr lang="de-DE"/>
        </a:p>
      </dgm:t>
    </dgm:pt>
    <dgm:pt modelId="{74A40CF7-2F84-4C69-AE3A-5DB6A930FBE9}" type="sibTrans" cxnId="{3A5DC775-360C-4640-9398-5F8F0C23BDF3}">
      <dgm:prSet/>
      <dgm:spPr/>
      <dgm:t>
        <a:bodyPr/>
        <a:lstStyle/>
        <a:p>
          <a:endParaRPr lang="de-DE"/>
        </a:p>
      </dgm:t>
    </dgm:pt>
    <dgm:pt modelId="{A7C0FD06-97C9-477F-BE73-797DFD8E5592}">
      <dgm:prSet phldrT="[Text]"/>
      <dgm:spPr/>
      <dgm:t>
        <a:bodyPr/>
        <a:lstStyle/>
        <a:p>
          <a:r>
            <a:rPr lang="de-DE" dirty="0" err="1"/>
            <a:t>ctest</a:t>
          </a:r>
          <a:endParaRPr lang="de-DE" dirty="0"/>
        </a:p>
      </dgm:t>
    </dgm:pt>
    <dgm:pt modelId="{E580466D-93B7-4DCE-A7D3-B7999F1B4FE8}" type="parTrans" cxnId="{9A946FAA-A7D2-4B65-876C-F603D5C6A232}">
      <dgm:prSet/>
      <dgm:spPr/>
      <dgm:t>
        <a:bodyPr/>
        <a:lstStyle/>
        <a:p>
          <a:endParaRPr lang="de-DE"/>
        </a:p>
      </dgm:t>
    </dgm:pt>
    <dgm:pt modelId="{A057EA5A-2C2A-4A00-BDCC-AD7D1111E7F2}" type="sibTrans" cxnId="{9A946FAA-A7D2-4B65-876C-F603D5C6A232}">
      <dgm:prSet/>
      <dgm:spPr/>
      <dgm:t>
        <a:bodyPr/>
        <a:lstStyle/>
        <a:p>
          <a:endParaRPr lang="de-DE"/>
        </a:p>
      </dgm:t>
    </dgm:pt>
    <dgm:pt modelId="{D536EB8D-5CD9-47B7-9D33-DA5511006E34}">
      <dgm:prSet phldrT="[Text]"/>
      <dgm:spPr/>
      <dgm:t>
        <a:bodyPr/>
        <a:lstStyle/>
        <a:p>
          <a:r>
            <a:rPr lang="de-DE" dirty="0"/>
            <a:t>Pipeline</a:t>
          </a:r>
        </a:p>
      </dgm:t>
    </dgm:pt>
    <dgm:pt modelId="{4EC43C20-B22B-48EC-9CE4-ECE63AEBA597}" type="parTrans" cxnId="{97788086-5FEA-426A-80EE-21303F334293}">
      <dgm:prSet/>
      <dgm:spPr/>
      <dgm:t>
        <a:bodyPr/>
        <a:lstStyle/>
        <a:p>
          <a:endParaRPr lang="de-DE"/>
        </a:p>
      </dgm:t>
    </dgm:pt>
    <dgm:pt modelId="{0A5EEB33-B5D4-4D0A-8CDD-90227CB95EDE}" type="sibTrans" cxnId="{97788086-5FEA-426A-80EE-21303F334293}">
      <dgm:prSet/>
      <dgm:spPr/>
      <dgm:t>
        <a:bodyPr/>
        <a:lstStyle/>
        <a:p>
          <a:endParaRPr lang="de-DE"/>
        </a:p>
      </dgm:t>
    </dgm:pt>
    <dgm:pt modelId="{8B6F6D68-C925-4907-B4E5-980F8C06D23B}">
      <dgm:prSet phldrT="[Text]"/>
      <dgm:spPr/>
      <dgm:t>
        <a:bodyPr/>
        <a:lstStyle/>
        <a:p>
          <a:r>
            <a:rPr lang="de-DE" dirty="0"/>
            <a:t>Stages</a:t>
          </a:r>
        </a:p>
      </dgm:t>
    </dgm:pt>
    <dgm:pt modelId="{6B74AE0D-1B68-49A1-8014-2631B15B87DD}" type="parTrans" cxnId="{8E69DE88-22C7-48A5-8447-2E14884AEFF3}">
      <dgm:prSet/>
      <dgm:spPr/>
      <dgm:t>
        <a:bodyPr/>
        <a:lstStyle/>
        <a:p>
          <a:endParaRPr lang="de-DE"/>
        </a:p>
      </dgm:t>
    </dgm:pt>
    <dgm:pt modelId="{E8FD4669-B3E6-4BAF-8CA9-D2DB863F8981}" type="sibTrans" cxnId="{8E69DE88-22C7-48A5-8447-2E14884AEFF3}">
      <dgm:prSet/>
      <dgm:spPr/>
      <dgm:t>
        <a:bodyPr/>
        <a:lstStyle/>
        <a:p>
          <a:endParaRPr lang="de-DE"/>
        </a:p>
      </dgm:t>
    </dgm:pt>
    <dgm:pt modelId="{38971FDF-F494-4784-BE2F-5DC9F60225D9}">
      <dgm:prSet phldrT="[Text]"/>
      <dgm:spPr/>
      <dgm:t>
        <a:bodyPr/>
        <a:lstStyle/>
        <a:p>
          <a:r>
            <a:rPr lang="de-DE" dirty="0"/>
            <a:t>Jobs</a:t>
          </a:r>
        </a:p>
      </dgm:t>
    </dgm:pt>
    <dgm:pt modelId="{6B8B7E77-0FA0-4502-846A-D160B09D5D0D}" type="parTrans" cxnId="{F44A6491-6877-45D7-ACC1-EB7D40A56519}">
      <dgm:prSet/>
      <dgm:spPr/>
      <dgm:t>
        <a:bodyPr/>
        <a:lstStyle/>
        <a:p>
          <a:endParaRPr lang="de-DE"/>
        </a:p>
      </dgm:t>
    </dgm:pt>
    <dgm:pt modelId="{2E40C6C7-BF99-414D-A382-7D87D8ABB2EC}" type="sibTrans" cxnId="{F44A6491-6877-45D7-ACC1-EB7D40A56519}">
      <dgm:prSet/>
      <dgm:spPr/>
      <dgm:t>
        <a:bodyPr/>
        <a:lstStyle/>
        <a:p>
          <a:endParaRPr lang="de-DE"/>
        </a:p>
      </dgm:t>
    </dgm:pt>
    <dgm:pt modelId="{C9AB4064-5EF9-4B9F-A217-6B875CA2B9FF}">
      <dgm:prSet phldrT="[Text]"/>
      <dgm:spPr/>
      <dgm:t>
        <a:bodyPr/>
        <a:lstStyle/>
        <a:p>
          <a:r>
            <a:rPr lang="de-DE" dirty="0" err="1"/>
            <a:t>Ci-sceanrios</a:t>
          </a:r>
          <a:endParaRPr lang="de-DE" dirty="0"/>
        </a:p>
      </dgm:t>
    </dgm:pt>
    <dgm:pt modelId="{89474525-3712-4E45-B137-7F726B564737}" type="parTrans" cxnId="{A6A392D0-ECEC-4317-8AAC-19F898B9F88E}">
      <dgm:prSet/>
      <dgm:spPr/>
      <dgm:t>
        <a:bodyPr/>
        <a:lstStyle/>
        <a:p>
          <a:endParaRPr lang="de-DE"/>
        </a:p>
      </dgm:t>
    </dgm:pt>
    <dgm:pt modelId="{A9DD9022-CF9D-4BC0-88CA-23E75792EEE5}" type="sibTrans" cxnId="{A6A392D0-ECEC-4317-8AAC-19F898B9F88E}">
      <dgm:prSet/>
      <dgm:spPr/>
      <dgm:t>
        <a:bodyPr/>
        <a:lstStyle/>
        <a:p>
          <a:endParaRPr lang="de-DE"/>
        </a:p>
      </dgm:t>
    </dgm:pt>
    <dgm:pt modelId="{59351DCB-2EF4-4ADE-9BDF-0A8A1F32D3A8}">
      <dgm:prSet phldrT="[Text]"/>
      <dgm:spPr/>
      <dgm:t>
        <a:bodyPr/>
        <a:lstStyle/>
        <a:p>
          <a:r>
            <a:rPr lang="de-DE" dirty="0" err="1"/>
            <a:t>Evaluation_deploy</a:t>
          </a:r>
          <a:endParaRPr lang="de-DE" dirty="0"/>
        </a:p>
      </dgm:t>
    </dgm:pt>
    <dgm:pt modelId="{00AFBD49-DA14-4ED2-A910-B323C1791799}" type="parTrans" cxnId="{CCC91CDA-0A3C-4C3A-8741-461C3316556A}">
      <dgm:prSet/>
      <dgm:spPr/>
      <dgm:t>
        <a:bodyPr/>
        <a:lstStyle/>
        <a:p>
          <a:endParaRPr lang="de-DE"/>
        </a:p>
      </dgm:t>
    </dgm:pt>
    <dgm:pt modelId="{4A667897-BB70-40E9-987B-9988612B8D08}" type="sibTrans" cxnId="{CCC91CDA-0A3C-4C3A-8741-461C3316556A}">
      <dgm:prSet/>
      <dgm:spPr/>
      <dgm:t>
        <a:bodyPr/>
        <a:lstStyle/>
        <a:p>
          <a:endParaRPr lang="de-DE"/>
        </a:p>
      </dgm:t>
    </dgm:pt>
    <dgm:pt modelId="{2138CAAE-F8AA-4BBD-B5C5-51AC53AD1857}">
      <dgm:prSet/>
      <dgm:spPr/>
      <dgm:t>
        <a:bodyPr/>
        <a:lstStyle/>
        <a:p>
          <a:r>
            <a:rPr lang="de-DE" dirty="0"/>
            <a:t>test0</a:t>
          </a:r>
        </a:p>
      </dgm:t>
    </dgm:pt>
    <dgm:pt modelId="{94C14DB2-5B58-4912-BBA9-8BD205D17E3F}" type="parTrans" cxnId="{E10AC387-03AC-425A-82C1-DE93D42E6955}">
      <dgm:prSet/>
      <dgm:spPr/>
      <dgm:t>
        <a:bodyPr/>
        <a:lstStyle/>
        <a:p>
          <a:endParaRPr lang="de-DE"/>
        </a:p>
      </dgm:t>
    </dgm:pt>
    <dgm:pt modelId="{A8C1A301-861F-41A0-BABB-98BB56E55045}" type="sibTrans" cxnId="{E10AC387-03AC-425A-82C1-DE93D42E6955}">
      <dgm:prSet/>
      <dgm:spPr/>
      <dgm:t>
        <a:bodyPr/>
        <a:lstStyle/>
        <a:p>
          <a:endParaRPr lang="de-DE"/>
        </a:p>
      </dgm:t>
    </dgm:pt>
    <dgm:pt modelId="{3D6BA722-38B9-4C05-82C6-F4A02EC21234}">
      <dgm:prSet/>
      <dgm:spPr/>
      <dgm:t>
        <a:bodyPr/>
        <a:lstStyle/>
        <a:p>
          <a:r>
            <a:rPr lang="de-DE" dirty="0" err="1"/>
            <a:t>evaluate</a:t>
          </a:r>
          <a:endParaRPr lang="de-DE" dirty="0"/>
        </a:p>
      </dgm:t>
    </dgm:pt>
    <dgm:pt modelId="{8579DB6E-382C-4903-B90A-E21F0D21C89C}" type="parTrans" cxnId="{88B1258D-0673-461D-B657-B89622E40A0A}">
      <dgm:prSet/>
      <dgm:spPr/>
      <dgm:t>
        <a:bodyPr/>
        <a:lstStyle/>
        <a:p>
          <a:endParaRPr lang="de-DE"/>
        </a:p>
      </dgm:t>
    </dgm:pt>
    <dgm:pt modelId="{24831E8E-3A31-4953-A802-FC8C0AC51042}" type="sibTrans" cxnId="{88B1258D-0673-461D-B657-B89622E40A0A}">
      <dgm:prSet/>
      <dgm:spPr/>
      <dgm:t>
        <a:bodyPr/>
        <a:lstStyle/>
        <a:p>
          <a:endParaRPr lang="de-DE"/>
        </a:p>
      </dgm:t>
    </dgm:pt>
    <dgm:pt modelId="{0F55DFD7-B3C9-4281-98C1-B4D2DA977775}">
      <dgm:prSet/>
      <dgm:spPr/>
      <dgm:t>
        <a:bodyPr/>
        <a:lstStyle/>
        <a:p>
          <a:r>
            <a:rPr lang="de-DE" dirty="0"/>
            <a:t>..</a:t>
          </a:r>
        </a:p>
      </dgm:t>
    </dgm:pt>
    <dgm:pt modelId="{4C1FC67B-9782-48C6-82ED-17F1D9157027}" type="parTrans" cxnId="{F877F351-49D0-4F20-94C9-E1DFABF942A0}">
      <dgm:prSet/>
      <dgm:spPr/>
      <dgm:t>
        <a:bodyPr/>
        <a:lstStyle/>
        <a:p>
          <a:endParaRPr lang="de-DE"/>
        </a:p>
      </dgm:t>
    </dgm:pt>
    <dgm:pt modelId="{C62720B8-20E3-4BF3-8F11-6C8C53E54661}" type="sibTrans" cxnId="{F877F351-49D0-4F20-94C9-E1DFABF942A0}">
      <dgm:prSet/>
      <dgm:spPr/>
      <dgm:t>
        <a:bodyPr/>
        <a:lstStyle/>
        <a:p>
          <a:endParaRPr lang="de-DE"/>
        </a:p>
      </dgm:t>
    </dgm:pt>
    <dgm:pt modelId="{BEB753E2-1714-45E5-8DE5-BC20EF3FCFDD}">
      <dgm:prSet/>
      <dgm:spPr/>
      <dgm:t>
        <a:bodyPr/>
        <a:lstStyle/>
        <a:p>
          <a:r>
            <a:rPr lang="de-DE" dirty="0"/>
            <a:t>test10</a:t>
          </a:r>
        </a:p>
      </dgm:t>
    </dgm:pt>
    <dgm:pt modelId="{55666F82-6847-451E-83A6-599B25CDA62F}" type="parTrans" cxnId="{92DD3D66-2671-454B-8C54-82510A94E335}">
      <dgm:prSet/>
      <dgm:spPr/>
      <dgm:t>
        <a:bodyPr/>
        <a:lstStyle/>
        <a:p>
          <a:endParaRPr lang="de-DE"/>
        </a:p>
      </dgm:t>
    </dgm:pt>
    <dgm:pt modelId="{B1FBB7EE-4DA3-4125-B8D6-BF1B89787286}" type="sibTrans" cxnId="{92DD3D66-2671-454B-8C54-82510A94E335}">
      <dgm:prSet/>
      <dgm:spPr/>
      <dgm:t>
        <a:bodyPr/>
        <a:lstStyle/>
        <a:p>
          <a:endParaRPr lang="de-DE"/>
        </a:p>
      </dgm:t>
    </dgm:pt>
    <dgm:pt modelId="{FB208EFE-877F-4CAA-9F8B-DF64754A493F}" type="pres">
      <dgm:prSet presAssocID="{D653AD77-6EF9-4C41-A170-0AD7C34A2743}" presName="mainComposite" presStyleCnt="0">
        <dgm:presLayoutVars>
          <dgm:chPref val="1"/>
          <dgm:dir/>
          <dgm:animOne val="branch"/>
          <dgm:animLvl val="lvl"/>
          <dgm:resizeHandles val="exact"/>
        </dgm:presLayoutVars>
      </dgm:prSet>
      <dgm:spPr/>
    </dgm:pt>
    <dgm:pt modelId="{8576DEF4-C487-4FB7-93AD-3F927C57BFA4}" type="pres">
      <dgm:prSet presAssocID="{D653AD77-6EF9-4C41-A170-0AD7C34A2743}" presName="hierFlow" presStyleCnt="0"/>
      <dgm:spPr/>
    </dgm:pt>
    <dgm:pt modelId="{A2F53AD8-0969-4C4E-B1E9-4BEBE98DE187}" type="pres">
      <dgm:prSet presAssocID="{D653AD77-6EF9-4C41-A170-0AD7C34A2743}" presName="firstBuf" presStyleCnt="0"/>
      <dgm:spPr/>
    </dgm:pt>
    <dgm:pt modelId="{2F7D4BF3-2F5E-4051-B041-F500D4EEDE88}" type="pres">
      <dgm:prSet presAssocID="{D653AD77-6EF9-4C41-A170-0AD7C34A2743}" presName="hierChild1" presStyleCnt="0">
        <dgm:presLayoutVars>
          <dgm:chPref val="1"/>
          <dgm:animOne val="branch"/>
          <dgm:animLvl val="lvl"/>
        </dgm:presLayoutVars>
      </dgm:prSet>
      <dgm:spPr/>
    </dgm:pt>
    <dgm:pt modelId="{107FE537-9118-4B2E-9124-DF99AE21F22B}" type="pres">
      <dgm:prSet presAssocID="{E9F36488-5F4B-4264-93DB-78695AAC8444}" presName="Name14" presStyleCnt="0"/>
      <dgm:spPr/>
    </dgm:pt>
    <dgm:pt modelId="{21A5D3B9-9742-486B-AD6A-21AC5B2F6267}" type="pres">
      <dgm:prSet presAssocID="{E9F36488-5F4B-4264-93DB-78695AAC8444}" presName="level1Shape" presStyleLbl="node0" presStyleIdx="0" presStyleCnt="1">
        <dgm:presLayoutVars>
          <dgm:chPref val="3"/>
        </dgm:presLayoutVars>
      </dgm:prSet>
      <dgm:spPr/>
    </dgm:pt>
    <dgm:pt modelId="{65125D7B-6B6F-4672-A0C9-A4F9F5AFD191}" type="pres">
      <dgm:prSet presAssocID="{E9F36488-5F4B-4264-93DB-78695AAC8444}" presName="hierChild2" presStyleCnt="0"/>
      <dgm:spPr/>
    </dgm:pt>
    <dgm:pt modelId="{E11E7C4B-F26A-490A-8D81-F5347C13906D}" type="pres">
      <dgm:prSet presAssocID="{BDA28CA4-1CDD-4F9D-9B36-A66D17D39687}" presName="Name19" presStyleLbl="parChTrans1D2" presStyleIdx="0" presStyleCnt="4"/>
      <dgm:spPr/>
    </dgm:pt>
    <dgm:pt modelId="{B644C42A-4251-4678-89B7-9C414163E668}" type="pres">
      <dgm:prSet presAssocID="{562729AD-A6A9-473C-9786-154DD0D24F4C}" presName="Name21" presStyleCnt="0"/>
      <dgm:spPr/>
    </dgm:pt>
    <dgm:pt modelId="{47EA1444-0D56-4A59-833A-977113F52D58}" type="pres">
      <dgm:prSet presAssocID="{562729AD-A6A9-473C-9786-154DD0D24F4C}" presName="level2Shape" presStyleLbl="node2" presStyleIdx="0" presStyleCnt="4"/>
      <dgm:spPr/>
    </dgm:pt>
    <dgm:pt modelId="{06966CD7-C544-44C7-B65E-DBEC24473BFF}" type="pres">
      <dgm:prSet presAssocID="{562729AD-A6A9-473C-9786-154DD0D24F4C}" presName="hierChild3" presStyleCnt="0"/>
      <dgm:spPr/>
    </dgm:pt>
    <dgm:pt modelId="{C6F26CBB-4CFC-4D26-89AE-760F8B368FAB}" type="pres">
      <dgm:prSet presAssocID="{49FFB9CD-50C7-4C6A-8299-B4127E059BDA}" presName="Name19" presStyleLbl="parChTrans1D3" presStyleIdx="0" presStyleCnt="6"/>
      <dgm:spPr/>
    </dgm:pt>
    <dgm:pt modelId="{1A24D28F-6861-44D8-ACC4-CC9ADB2BD915}" type="pres">
      <dgm:prSet presAssocID="{5090744A-9828-4CCA-A74A-84CBFE9473D5}" presName="Name21" presStyleCnt="0"/>
      <dgm:spPr/>
    </dgm:pt>
    <dgm:pt modelId="{1EB18B0E-12D5-48B6-9228-4E6321B393B4}" type="pres">
      <dgm:prSet presAssocID="{5090744A-9828-4CCA-A74A-84CBFE9473D5}" presName="level2Shape" presStyleLbl="node3" presStyleIdx="0" presStyleCnt="6"/>
      <dgm:spPr/>
    </dgm:pt>
    <dgm:pt modelId="{ADC54C03-21BA-4345-B9E5-D7E3739432C1}" type="pres">
      <dgm:prSet presAssocID="{5090744A-9828-4CCA-A74A-84CBFE9473D5}" presName="hierChild3" presStyleCnt="0"/>
      <dgm:spPr/>
    </dgm:pt>
    <dgm:pt modelId="{68F40CFB-9A0A-430C-88B8-053ADA5480BB}" type="pres">
      <dgm:prSet presAssocID="{21128EBB-37FB-4E09-8E2A-096C48CFD57C}" presName="Name19" presStyleLbl="parChTrans1D2" presStyleIdx="1" presStyleCnt="4"/>
      <dgm:spPr/>
    </dgm:pt>
    <dgm:pt modelId="{45F2E8C5-92DA-4690-8BC7-23EA431E7279}" type="pres">
      <dgm:prSet presAssocID="{69545901-4D41-4D37-8A88-E4D1FE76C4E0}" presName="Name21" presStyleCnt="0"/>
      <dgm:spPr/>
    </dgm:pt>
    <dgm:pt modelId="{2A17CD57-EE13-43C0-93C7-9A47892FEE2A}" type="pres">
      <dgm:prSet presAssocID="{69545901-4D41-4D37-8A88-E4D1FE76C4E0}" presName="level2Shape" presStyleLbl="node2" presStyleIdx="1" presStyleCnt="4" custScaleX="151890" custLinFactNeighborX="38459" custLinFactNeighborY="-849"/>
      <dgm:spPr/>
    </dgm:pt>
    <dgm:pt modelId="{A91CFAB8-AC33-40B2-8DB3-2C6C6575E95F}" type="pres">
      <dgm:prSet presAssocID="{69545901-4D41-4D37-8A88-E4D1FE76C4E0}" presName="hierChild3" presStyleCnt="0"/>
      <dgm:spPr/>
    </dgm:pt>
    <dgm:pt modelId="{E66C3BB0-46F5-495C-B33F-8FC43FD85B89}" type="pres">
      <dgm:prSet presAssocID="{E580466D-93B7-4DCE-A7D3-B7999F1B4FE8}" presName="Name19" presStyleLbl="parChTrans1D3" presStyleIdx="1" presStyleCnt="6"/>
      <dgm:spPr/>
    </dgm:pt>
    <dgm:pt modelId="{E2B47FBE-8E6B-481A-9536-C245EA8C5B0C}" type="pres">
      <dgm:prSet presAssocID="{A7C0FD06-97C9-477F-BE73-797DFD8E5592}" presName="Name21" presStyleCnt="0"/>
      <dgm:spPr/>
    </dgm:pt>
    <dgm:pt modelId="{BF812F66-BAB2-49EC-9AAF-C1E6F515A518}" type="pres">
      <dgm:prSet presAssocID="{A7C0FD06-97C9-477F-BE73-797DFD8E5592}" presName="level2Shape" presStyleLbl="node3" presStyleIdx="1" presStyleCnt="6" custLinFactNeighborX="-21442" custLinFactNeighborY="2678"/>
      <dgm:spPr/>
    </dgm:pt>
    <dgm:pt modelId="{5195BC55-0B1C-4F64-902E-3BBE82CC4F8C}" type="pres">
      <dgm:prSet presAssocID="{A7C0FD06-97C9-477F-BE73-797DFD8E5592}" presName="hierChild3" presStyleCnt="0"/>
      <dgm:spPr/>
    </dgm:pt>
    <dgm:pt modelId="{DE9F482A-ADD3-4B4C-B72A-53D59A38055B}" type="pres">
      <dgm:prSet presAssocID="{89474525-3712-4E45-B137-7F726B564737}" presName="Name19" presStyleLbl="parChTrans1D2" presStyleIdx="2" presStyleCnt="4"/>
      <dgm:spPr/>
    </dgm:pt>
    <dgm:pt modelId="{69FB6D6B-31AB-4C26-9215-A6B31C822DB9}" type="pres">
      <dgm:prSet presAssocID="{C9AB4064-5EF9-4B9F-A217-6B875CA2B9FF}" presName="Name21" presStyleCnt="0"/>
      <dgm:spPr/>
    </dgm:pt>
    <dgm:pt modelId="{206F8112-757A-411C-B45B-DB7CB1DB8D92}" type="pres">
      <dgm:prSet presAssocID="{C9AB4064-5EF9-4B9F-A217-6B875CA2B9FF}" presName="level2Shape" presStyleLbl="node2" presStyleIdx="2" presStyleCnt="4" custScaleX="140360"/>
      <dgm:spPr/>
    </dgm:pt>
    <dgm:pt modelId="{B9CD74A6-9E40-4AF3-9D45-182BE3CF5CFB}" type="pres">
      <dgm:prSet presAssocID="{C9AB4064-5EF9-4B9F-A217-6B875CA2B9FF}" presName="hierChild3" presStyleCnt="0"/>
      <dgm:spPr/>
    </dgm:pt>
    <dgm:pt modelId="{0CCF89BE-3E01-43EA-9EA2-F48A6615585F}" type="pres">
      <dgm:prSet presAssocID="{94C14DB2-5B58-4912-BBA9-8BD205D17E3F}" presName="Name19" presStyleLbl="parChTrans1D3" presStyleIdx="2" presStyleCnt="6"/>
      <dgm:spPr/>
    </dgm:pt>
    <dgm:pt modelId="{791A70AE-1D3A-4C74-82E6-08EDB74CF692}" type="pres">
      <dgm:prSet presAssocID="{2138CAAE-F8AA-4BBD-B5C5-51AC53AD1857}" presName="Name21" presStyleCnt="0"/>
      <dgm:spPr/>
    </dgm:pt>
    <dgm:pt modelId="{CAF9A863-F0A9-4737-BC83-5CB69EEBE1B9}" type="pres">
      <dgm:prSet presAssocID="{2138CAAE-F8AA-4BBD-B5C5-51AC53AD1857}" presName="level2Shape" presStyleLbl="node3" presStyleIdx="2" presStyleCnt="6" custLinFactNeighborX="-18449" custLinFactNeighborY="-2054"/>
      <dgm:spPr/>
    </dgm:pt>
    <dgm:pt modelId="{E3990B94-4D63-4266-A4D1-C0737E82737A}" type="pres">
      <dgm:prSet presAssocID="{2138CAAE-F8AA-4BBD-B5C5-51AC53AD1857}" presName="hierChild3" presStyleCnt="0"/>
      <dgm:spPr/>
    </dgm:pt>
    <dgm:pt modelId="{1E1572F6-92FC-4FB0-BEAB-14B7211E84C5}" type="pres">
      <dgm:prSet presAssocID="{4C1FC67B-9782-48C6-82ED-17F1D9157027}" presName="Name19" presStyleLbl="parChTrans1D3" presStyleIdx="3" presStyleCnt="6"/>
      <dgm:spPr/>
    </dgm:pt>
    <dgm:pt modelId="{E4B718BE-2FF2-4C1F-A4CA-6A34CE8FCED8}" type="pres">
      <dgm:prSet presAssocID="{0F55DFD7-B3C9-4281-98C1-B4D2DA977775}" presName="Name21" presStyleCnt="0"/>
      <dgm:spPr/>
    </dgm:pt>
    <dgm:pt modelId="{92FAD2BD-318B-4EF4-8ACE-463F4E6DD8EE}" type="pres">
      <dgm:prSet presAssocID="{0F55DFD7-B3C9-4281-98C1-B4D2DA977775}" presName="level2Shape" presStyleLbl="node3" presStyleIdx="3" presStyleCnt="6"/>
      <dgm:spPr/>
    </dgm:pt>
    <dgm:pt modelId="{C9136924-96C8-4C67-8804-8E35FC751255}" type="pres">
      <dgm:prSet presAssocID="{0F55DFD7-B3C9-4281-98C1-B4D2DA977775}" presName="hierChild3" presStyleCnt="0"/>
      <dgm:spPr/>
    </dgm:pt>
    <dgm:pt modelId="{68DCAB2E-45B1-4AA6-951C-DBFE6F0F0166}" type="pres">
      <dgm:prSet presAssocID="{55666F82-6847-451E-83A6-599B25CDA62F}" presName="Name19" presStyleLbl="parChTrans1D3" presStyleIdx="4" presStyleCnt="6"/>
      <dgm:spPr/>
    </dgm:pt>
    <dgm:pt modelId="{80046267-3E44-4035-9022-D11A7434D018}" type="pres">
      <dgm:prSet presAssocID="{BEB753E2-1714-45E5-8DE5-BC20EF3FCFDD}" presName="Name21" presStyleCnt="0"/>
      <dgm:spPr/>
    </dgm:pt>
    <dgm:pt modelId="{936FAE27-35E8-4FC0-B9D0-FFE5F6775DEB}" type="pres">
      <dgm:prSet presAssocID="{BEB753E2-1714-45E5-8DE5-BC20EF3FCFDD}" presName="level2Shape" presStyleLbl="node3" presStyleIdx="4" presStyleCnt="6" custLinFactNeighborX="16683" custLinFactNeighborY="2678"/>
      <dgm:spPr/>
    </dgm:pt>
    <dgm:pt modelId="{230B436D-5DC9-4C87-BAC2-9E0590A03608}" type="pres">
      <dgm:prSet presAssocID="{BEB753E2-1714-45E5-8DE5-BC20EF3FCFDD}" presName="hierChild3" presStyleCnt="0"/>
      <dgm:spPr/>
    </dgm:pt>
    <dgm:pt modelId="{8DC643E4-8BEA-4223-A42B-61693DF8D658}" type="pres">
      <dgm:prSet presAssocID="{00AFBD49-DA14-4ED2-A910-B323C1791799}" presName="Name19" presStyleLbl="parChTrans1D2" presStyleIdx="3" presStyleCnt="4"/>
      <dgm:spPr/>
    </dgm:pt>
    <dgm:pt modelId="{3D0F8ED6-5D68-4F93-B2A1-F054646EAF3B}" type="pres">
      <dgm:prSet presAssocID="{59351DCB-2EF4-4ADE-9BDF-0A8A1F32D3A8}" presName="Name21" presStyleCnt="0"/>
      <dgm:spPr/>
    </dgm:pt>
    <dgm:pt modelId="{9D7BE4F9-2FC5-48DC-AA34-6F2A60FB829F}" type="pres">
      <dgm:prSet presAssocID="{59351DCB-2EF4-4ADE-9BDF-0A8A1F32D3A8}" presName="level2Shape" presStyleLbl="node2" presStyleIdx="3" presStyleCnt="4" custScaleX="235491"/>
      <dgm:spPr/>
    </dgm:pt>
    <dgm:pt modelId="{1DFEF5E3-F685-4095-9DC1-29C0FAC289D8}" type="pres">
      <dgm:prSet presAssocID="{59351DCB-2EF4-4ADE-9BDF-0A8A1F32D3A8}" presName="hierChild3" presStyleCnt="0"/>
      <dgm:spPr/>
    </dgm:pt>
    <dgm:pt modelId="{FC3B6D06-864F-4CC9-8288-7838F7F532D6}" type="pres">
      <dgm:prSet presAssocID="{8579DB6E-382C-4903-B90A-E21F0D21C89C}" presName="Name19" presStyleLbl="parChTrans1D3" presStyleIdx="5" presStyleCnt="6"/>
      <dgm:spPr/>
    </dgm:pt>
    <dgm:pt modelId="{0E70510C-182C-45CE-84AB-AB05F464D1FE}" type="pres">
      <dgm:prSet presAssocID="{3D6BA722-38B9-4C05-82C6-F4A02EC21234}" presName="Name21" presStyleCnt="0"/>
      <dgm:spPr/>
    </dgm:pt>
    <dgm:pt modelId="{D117D5E3-1E91-4F8A-9DB4-AF299C73E7CB}" type="pres">
      <dgm:prSet presAssocID="{3D6BA722-38B9-4C05-82C6-F4A02EC21234}" presName="level2Shape" presStyleLbl="node3" presStyleIdx="5" presStyleCnt="6" custLinFactNeighborX="25897" custLinFactNeighborY="2678"/>
      <dgm:spPr/>
    </dgm:pt>
    <dgm:pt modelId="{863A1DE6-F837-405E-89C8-A581E7044E40}" type="pres">
      <dgm:prSet presAssocID="{3D6BA722-38B9-4C05-82C6-F4A02EC21234}" presName="hierChild3" presStyleCnt="0"/>
      <dgm:spPr/>
    </dgm:pt>
    <dgm:pt modelId="{FE6E5EA0-EED2-4574-9764-9C3C80490729}" type="pres">
      <dgm:prSet presAssocID="{D653AD77-6EF9-4C41-A170-0AD7C34A2743}" presName="bgShapesFlow" presStyleCnt="0"/>
      <dgm:spPr/>
    </dgm:pt>
    <dgm:pt modelId="{00BBF2FA-4DB0-4357-9CE6-01F4C21A4FD6}" type="pres">
      <dgm:prSet presAssocID="{D536EB8D-5CD9-47B7-9D33-DA5511006E34}" presName="rectComp" presStyleCnt="0"/>
      <dgm:spPr/>
    </dgm:pt>
    <dgm:pt modelId="{F5151FFE-EFF1-4E5E-9FCF-156BE8427669}" type="pres">
      <dgm:prSet presAssocID="{D536EB8D-5CD9-47B7-9D33-DA5511006E34}" presName="bgRect" presStyleLbl="bgShp" presStyleIdx="0" presStyleCnt="3"/>
      <dgm:spPr/>
    </dgm:pt>
    <dgm:pt modelId="{DB7315A9-C459-48EB-AAB3-7E88872C0AB2}" type="pres">
      <dgm:prSet presAssocID="{D536EB8D-5CD9-47B7-9D33-DA5511006E34}" presName="bgRectTx" presStyleLbl="bgShp" presStyleIdx="0" presStyleCnt="3">
        <dgm:presLayoutVars>
          <dgm:bulletEnabled val="1"/>
        </dgm:presLayoutVars>
      </dgm:prSet>
      <dgm:spPr/>
    </dgm:pt>
    <dgm:pt modelId="{0F8EFC9A-A12D-457D-85A3-6A8DFA9B5AEC}" type="pres">
      <dgm:prSet presAssocID="{D536EB8D-5CD9-47B7-9D33-DA5511006E34}" presName="spComp" presStyleCnt="0"/>
      <dgm:spPr/>
    </dgm:pt>
    <dgm:pt modelId="{8F4741D2-DDFC-4048-8F21-ED8294D42FBE}" type="pres">
      <dgm:prSet presAssocID="{D536EB8D-5CD9-47B7-9D33-DA5511006E34}" presName="vSp" presStyleCnt="0"/>
      <dgm:spPr/>
    </dgm:pt>
    <dgm:pt modelId="{78BD3E14-C109-4009-AC24-7DB00DEE4673}" type="pres">
      <dgm:prSet presAssocID="{8B6F6D68-C925-4907-B4E5-980F8C06D23B}" presName="rectComp" presStyleCnt="0"/>
      <dgm:spPr/>
    </dgm:pt>
    <dgm:pt modelId="{975C9994-3E2F-4FE3-ACC2-EC28E9FFB72B}" type="pres">
      <dgm:prSet presAssocID="{8B6F6D68-C925-4907-B4E5-980F8C06D23B}" presName="bgRect" presStyleLbl="bgShp" presStyleIdx="1" presStyleCnt="3"/>
      <dgm:spPr/>
    </dgm:pt>
    <dgm:pt modelId="{0B5540F8-2F8B-4E9B-BFFF-2E5A36FCFBA5}" type="pres">
      <dgm:prSet presAssocID="{8B6F6D68-C925-4907-B4E5-980F8C06D23B}" presName="bgRectTx" presStyleLbl="bgShp" presStyleIdx="1" presStyleCnt="3">
        <dgm:presLayoutVars>
          <dgm:bulletEnabled val="1"/>
        </dgm:presLayoutVars>
      </dgm:prSet>
      <dgm:spPr/>
    </dgm:pt>
    <dgm:pt modelId="{CDA022B3-1F96-4F22-A69B-B61AF229F187}" type="pres">
      <dgm:prSet presAssocID="{8B6F6D68-C925-4907-B4E5-980F8C06D23B}" presName="spComp" presStyleCnt="0"/>
      <dgm:spPr/>
    </dgm:pt>
    <dgm:pt modelId="{CCEC00A1-213F-4636-9A92-5A0F9FB4CD8C}" type="pres">
      <dgm:prSet presAssocID="{8B6F6D68-C925-4907-B4E5-980F8C06D23B}" presName="vSp" presStyleCnt="0"/>
      <dgm:spPr/>
    </dgm:pt>
    <dgm:pt modelId="{287861EE-0FBD-4518-834E-198CDC2ED46F}" type="pres">
      <dgm:prSet presAssocID="{38971FDF-F494-4784-BE2F-5DC9F60225D9}" presName="rectComp" presStyleCnt="0"/>
      <dgm:spPr/>
    </dgm:pt>
    <dgm:pt modelId="{F1A5F18C-70D2-44AB-B8E4-4C136DA4D142}" type="pres">
      <dgm:prSet presAssocID="{38971FDF-F494-4784-BE2F-5DC9F60225D9}" presName="bgRect" presStyleLbl="bgShp" presStyleIdx="2" presStyleCnt="3"/>
      <dgm:spPr/>
    </dgm:pt>
    <dgm:pt modelId="{02969C29-AB35-4C75-AD40-334C20C5E161}" type="pres">
      <dgm:prSet presAssocID="{38971FDF-F494-4784-BE2F-5DC9F60225D9}" presName="bgRectTx" presStyleLbl="bgShp" presStyleIdx="2" presStyleCnt="3">
        <dgm:presLayoutVars>
          <dgm:bulletEnabled val="1"/>
        </dgm:presLayoutVars>
      </dgm:prSet>
      <dgm:spPr/>
    </dgm:pt>
  </dgm:ptLst>
  <dgm:cxnLst>
    <dgm:cxn modelId="{FFA8A312-11F9-4C4E-BEEB-3D0AB5ABF8FD}" type="presOf" srcId="{562729AD-A6A9-473C-9786-154DD0D24F4C}" destId="{47EA1444-0D56-4A59-833A-977113F52D58}" srcOrd="0" destOrd="0" presId="urn:microsoft.com/office/officeart/2005/8/layout/hierarchy6"/>
    <dgm:cxn modelId="{20FBD317-F154-471B-ADB1-4777836DCDC3}" type="presOf" srcId="{D536EB8D-5CD9-47B7-9D33-DA5511006E34}" destId="{DB7315A9-C459-48EB-AAB3-7E88872C0AB2}" srcOrd="1" destOrd="0" presId="urn:microsoft.com/office/officeart/2005/8/layout/hierarchy6"/>
    <dgm:cxn modelId="{B09EC130-93D4-461E-96A6-912B8C394C63}" type="presOf" srcId="{E9F36488-5F4B-4264-93DB-78695AAC8444}" destId="{21A5D3B9-9742-486B-AD6A-21AC5B2F6267}" srcOrd="0" destOrd="0" presId="urn:microsoft.com/office/officeart/2005/8/layout/hierarchy6"/>
    <dgm:cxn modelId="{2A50753E-4ADB-421A-9FF3-5C5081791E72}" srcId="{562729AD-A6A9-473C-9786-154DD0D24F4C}" destId="{5090744A-9828-4CCA-A74A-84CBFE9473D5}" srcOrd="0" destOrd="0" parTransId="{49FFB9CD-50C7-4C6A-8299-B4127E059BDA}" sibTransId="{3CD5825B-DDD7-4848-8413-FE3355BA4CD0}"/>
    <dgm:cxn modelId="{21A1D43F-E677-4B36-AE38-AE28D7E52517}" type="presOf" srcId="{8B6F6D68-C925-4907-B4E5-980F8C06D23B}" destId="{975C9994-3E2F-4FE3-ACC2-EC28E9FFB72B}" srcOrd="0" destOrd="0" presId="urn:microsoft.com/office/officeart/2005/8/layout/hierarchy6"/>
    <dgm:cxn modelId="{45CDBC63-E815-4CBD-992F-4C4CD300116E}" type="presOf" srcId="{0F55DFD7-B3C9-4281-98C1-B4D2DA977775}" destId="{92FAD2BD-318B-4EF4-8ACE-463F4E6DD8EE}" srcOrd="0" destOrd="0" presId="urn:microsoft.com/office/officeart/2005/8/layout/hierarchy6"/>
    <dgm:cxn modelId="{92DD3D66-2671-454B-8C54-82510A94E335}" srcId="{C9AB4064-5EF9-4B9F-A217-6B875CA2B9FF}" destId="{BEB753E2-1714-45E5-8DE5-BC20EF3FCFDD}" srcOrd="2" destOrd="0" parTransId="{55666F82-6847-451E-83A6-599B25CDA62F}" sibTransId="{B1FBB7EE-4DA3-4125-B8D6-BF1B89787286}"/>
    <dgm:cxn modelId="{160DA847-DE64-468B-9E82-F4956D008EBD}" type="presOf" srcId="{38971FDF-F494-4784-BE2F-5DC9F60225D9}" destId="{02969C29-AB35-4C75-AD40-334C20C5E161}" srcOrd="1" destOrd="0" presId="urn:microsoft.com/office/officeart/2005/8/layout/hierarchy6"/>
    <dgm:cxn modelId="{8843854A-DB1E-4D76-8DD7-7DEF469C6E1C}" type="presOf" srcId="{49FFB9CD-50C7-4C6A-8299-B4127E059BDA}" destId="{C6F26CBB-4CFC-4D26-89AE-760F8B368FAB}" srcOrd="0" destOrd="0" presId="urn:microsoft.com/office/officeart/2005/8/layout/hierarchy6"/>
    <dgm:cxn modelId="{7E6AEA6D-826A-4C65-9BF6-EDB3058CFDCD}" type="presOf" srcId="{BDA28CA4-1CDD-4F9D-9B36-A66D17D39687}" destId="{E11E7C4B-F26A-490A-8D81-F5347C13906D}" srcOrd="0" destOrd="0" presId="urn:microsoft.com/office/officeart/2005/8/layout/hierarchy6"/>
    <dgm:cxn modelId="{F877F351-49D0-4F20-94C9-E1DFABF942A0}" srcId="{C9AB4064-5EF9-4B9F-A217-6B875CA2B9FF}" destId="{0F55DFD7-B3C9-4281-98C1-B4D2DA977775}" srcOrd="1" destOrd="0" parTransId="{4C1FC67B-9782-48C6-82ED-17F1D9157027}" sibTransId="{C62720B8-20E3-4BF3-8F11-6C8C53E54661}"/>
    <dgm:cxn modelId="{347BDD54-C20B-45BB-938E-2055840DA9AB}" type="presOf" srcId="{A7C0FD06-97C9-477F-BE73-797DFD8E5592}" destId="{BF812F66-BAB2-49EC-9AAF-C1E6F515A518}" srcOrd="0" destOrd="0" presId="urn:microsoft.com/office/officeart/2005/8/layout/hierarchy6"/>
    <dgm:cxn modelId="{3A5DC775-360C-4640-9398-5F8F0C23BDF3}" srcId="{E9F36488-5F4B-4264-93DB-78695AAC8444}" destId="{69545901-4D41-4D37-8A88-E4D1FE76C4E0}" srcOrd="1" destOrd="0" parTransId="{21128EBB-37FB-4E09-8E2A-096C48CFD57C}" sibTransId="{74A40CF7-2F84-4C69-AE3A-5DB6A930FBE9}"/>
    <dgm:cxn modelId="{6F0B6B78-8061-42E6-8425-2FD81EEE777F}" type="presOf" srcId="{3D6BA722-38B9-4C05-82C6-F4A02EC21234}" destId="{D117D5E3-1E91-4F8A-9DB4-AF299C73E7CB}" srcOrd="0" destOrd="0" presId="urn:microsoft.com/office/officeart/2005/8/layout/hierarchy6"/>
    <dgm:cxn modelId="{A9E07B58-34D0-4805-9746-5C1B02BF6723}" type="presOf" srcId="{8B6F6D68-C925-4907-B4E5-980F8C06D23B}" destId="{0B5540F8-2F8B-4E9B-BFFF-2E5A36FCFBA5}" srcOrd="1" destOrd="0" presId="urn:microsoft.com/office/officeart/2005/8/layout/hierarchy6"/>
    <dgm:cxn modelId="{B64CD35A-036F-4AC7-A134-C881C9EFFC5B}" type="presOf" srcId="{C9AB4064-5EF9-4B9F-A217-6B875CA2B9FF}" destId="{206F8112-757A-411C-B45B-DB7CB1DB8D92}" srcOrd="0" destOrd="0" presId="urn:microsoft.com/office/officeart/2005/8/layout/hierarchy6"/>
    <dgm:cxn modelId="{E9BE0D7B-E5F4-43DE-A07D-DC652686D393}" type="presOf" srcId="{21128EBB-37FB-4E09-8E2A-096C48CFD57C}" destId="{68F40CFB-9A0A-430C-88B8-053ADA5480BB}" srcOrd="0" destOrd="0" presId="urn:microsoft.com/office/officeart/2005/8/layout/hierarchy6"/>
    <dgm:cxn modelId="{425A5C83-4885-4C1E-8C13-748EA9FD83CE}" srcId="{E9F36488-5F4B-4264-93DB-78695AAC8444}" destId="{562729AD-A6A9-473C-9786-154DD0D24F4C}" srcOrd="0" destOrd="0" parTransId="{BDA28CA4-1CDD-4F9D-9B36-A66D17D39687}" sibTransId="{608E7B46-F44A-4F8A-A8B4-C0CA435AD367}"/>
    <dgm:cxn modelId="{97788086-5FEA-426A-80EE-21303F334293}" srcId="{D653AD77-6EF9-4C41-A170-0AD7C34A2743}" destId="{D536EB8D-5CD9-47B7-9D33-DA5511006E34}" srcOrd="1" destOrd="0" parTransId="{4EC43C20-B22B-48EC-9CE4-ECE63AEBA597}" sibTransId="{0A5EEB33-B5D4-4D0A-8CDD-90227CB95EDE}"/>
    <dgm:cxn modelId="{E10AC387-03AC-425A-82C1-DE93D42E6955}" srcId="{C9AB4064-5EF9-4B9F-A217-6B875CA2B9FF}" destId="{2138CAAE-F8AA-4BBD-B5C5-51AC53AD1857}" srcOrd="0" destOrd="0" parTransId="{94C14DB2-5B58-4912-BBA9-8BD205D17E3F}" sibTransId="{A8C1A301-861F-41A0-BABB-98BB56E55045}"/>
    <dgm:cxn modelId="{8E69DE88-22C7-48A5-8447-2E14884AEFF3}" srcId="{D653AD77-6EF9-4C41-A170-0AD7C34A2743}" destId="{8B6F6D68-C925-4907-B4E5-980F8C06D23B}" srcOrd="2" destOrd="0" parTransId="{6B74AE0D-1B68-49A1-8014-2631B15B87DD}" sibTransId="{E8FD4669-B3E6-4BAF-8CA9-D2DB863F8981}"/>
    <dgm:cxn modelId="{88B1258D-0673-461D-B657-B89622E40A0A}" srcId="{59351DCB-2EF4-4ADE-9BDF-0A8A1F32D3A8}" destId="{3D6BA722-38B9-4C05-82C6-F4A02EC21234}" srcOrd="0" destOrd="0" parTransId="{8579DB6E-382C-4903-B90A-E21F0D21C89C}" sibTransId="{24831E8E-3A31-4953-A802-FC8C0AC51042}"/>
    <dgm:cxn modelId="{F124BF90-BBE2-4792-8242-971B9E7C8402}" type="presOf" srcId="{8579DB6E-382C-4903-B90A-E21F0D21C89C}" destId="{FC3B6D06-864F-4CC9-8288-7838F7F532D6}" srcOrd="0" destOrd="0" presId="urn:microsoft.com/office/officeart/2005/8/layout/hierarchy6"/>
    <dgm:cxn modelId="{F44A6491-6877-45D7-ACC1-EB7D40A56519}" srcId="{D653AD77-6EF9-4C41-A170-0AD7C34A2743}" destId="{38971FDF-F494-4784-BE2F-5DC9F60225D9}" srcOrd="3" destOrd="0" parTransId="{6B8B7E77-0FA0-4502-846A-D160B09D5D0D}" sibTransId="{2E40C6C7-BF99-414D-A382-7D87D8ABB2EC}"/>
    <dgm:cxn modelId="{B687C49D-09CF-439E-85E3-B883E85FE138}" type="presOf" srcId="{94C14DB2-5B58-4912-BBA9-8BD205D17E3F}" destId="{0CCF89BE-3E01-43EA-9EA2-F48A6615585F}" srcOrd="0" destOrd="0" presId="urn:microsoft.com/office/officeart/2005/8/layout/hierarchy6"/>
    <dgm:cxn modelId="{77694DA5-661E-4F83-88BC-613920CA61C7}" type="presOf" srcId="{89474525-3712-4E45-B137-7F726B564737}" destId="{DE9F482A-ADD3-4B4C-B72A-53D59A38055B}" srcOrd="0" destOrd="0" presId="urn:microsoft.com/office/officeart/2005/8/layout/hierarchy6"/>
    <dgm:cxn modelId="{9A946FAA-A7D2-4B65-876C-F603D5C6A232}" srcId="{69545901-4D41-4D37-8A88-E4D1FE76C4E0}" destId="{A7C0FD06-97C9-477F-BE73-797DFD8E5592}" srcOrd="0" destOrd="0" parTransId="{E580466D-93B7-4DCE-A7D3-B7999F1B4FE8}" sibTransId="{A057EA5A-2C2A-4A00-BDCC-AD7D1111E7F2}"/>
    <dgm:cxn modelId="{B1FE9AAE-8A13-44FF-8CF1-48A573E6A961}" type="presOf" srcId="{69545901-4D41-4D37-8A88-E4D1FE76C4E0}" destId="{2A17CD57-EE13-43C0-93C7-9A47892FEE2A}" srcOrd="0" destOrd="0" presId="urn:microsoft.com/office/officeart/2005/8/layout/hierarchy6"/>
    <dgm:cxn modelId="{9B858AB4-39FB-4FBA-9BB9-1F0F9162AF0E}" type="presOf" srcId="{38971FDF-F494-4784-BE2F-5DC9F60225D9}" destId="{F1A5F18C-70D2-44AB-B8E4-4C136DA4D142}" srcOrd="0" destOrd="0" presId="urn:microsoft.com/office/officeart/2005/8/layout/hierarchy6"/>
    <dgm:cxn modelId="{1DA20AB5-E730-47E7-BBB9-E5D3D7970C8E}" type="presOf" srcId="{5090744A-9828-4CCA-A74A-84CBFE9473D5}" destId="{1EB18B0E-12D5-48B6-9228-4E6321B393B4}" srcOrd="0" destOrd="0" presId="urn:microsoft.com/office/officeart/2005/8/layout/hierarchy6"/>
    <dgm:cxn modelId="{14C9DDB7-EBBB-4189-A24A-B8B62BDC2D55}" type="presOf" srcId="{55666F82-6847-451E-83A6-599B25CDA62F}" destId="{68DCAB2E-45B1-4AA6-951C-DBFE6F0F0166}" srcOrd="0" destOrd="0" presId="urn:microsoft.com/office/officeart/2005/8/layout/hierarchy6"/>
    <dgm:cxn modelId="{12E6AAB9-AD58-424A-BA0D-0DF12003F345}" type="presOf" srcId="{D536EB8D-5CD9-47B7-9D33-DA5511006E34}" destId="{F5151FFE-EFF1-4E5E-9FCF-156BE8427669}" srcOrd="0" destOrd="0" presId="urn:microsoft.com/office/officeart/2005/8/layout/hierarchy6"/>
    <dgm:cxn modelId="{43C83BBF-C6B7-47DC-8400-501BE3BA6F6C}" srcId="{D653AD77-6EF9-4C41-A170-0AD7C34A2743}" destId="{E9F36488-5F4B-4264-93DB-78695AAC8444}" srcOrd="0" destOrd="0" parTransId="{3E1FD5C4-0598-4D27-A5D2-01584C655092}" sibTransId="{0F3667E1-295B-4A93-9CD8-A449F101E447}"/>
    <dgm:cxn modelId="{FFF8B1CF-91DF-489A-98EB-24B195622589}" type="presOf" srcId="{00AFBD49-DA14-4ED2-A910-B323C1791799}" destId="{8DC643E4-8BEA-4223-A42B-61693DF8D658}" srcOrd="0" destOrd="0" presId="urn:microsoft.com/office/officeart/2005/8/layout/hierarchy6"/>
    <dgm:cxn modelId="{A6A392D0-ECEC-4317-8AAC-19F898B9F88E}" srcId="{E9F36488-5F4B-4264-93DB-78695AAC8444}" destId="{C9AB4064-5EF9-4B9F-A217-6B875CA2B9FF}" srcOrd="2" destOrd="0" parTransId="{89474525-3712-4E45-B137-7F726B564737}" sibTransId="{A9DD9022-CF9D-4BC0-88CA-23E75792EEE5}"/>
    <dgm:cxn modelId="{930046D8-2353-463A-9BCE-F4A1DC5E1BD6}" type="presOf" srcId="{2138CAAE-F8AA-4BBD-B5C5-51AC53AD1857}" destId="{CAF9A863-F0A9-4737-BC83-5CB69EEBE1B9}" srcOrd="0" destOrd="0" presId="urn:microsoft.com/office/officeart/2005/8/layout/hierarchy6"/>
    <dgm:cxn modelId="{CCC91CDA-0A3C-4C3A-8741-461C3316556A}" srcId="{E9F36488-5F4B-4264-93DB-78695AAC8444}" destId="{59351DCB-2EF4-4ADE-9BDF-0A8A1F32D3A8}" srcOrd="3" destOrd="0" parTransId="{00AFBD49-DA14-4ED2-A910-B323C1791799}" sibTransId="{4A667897-BB70-40E9-987B-9988612B8D08}"/>
    <dgm:cxn modelId="{349A1ADE-51CA-44EB-8C1B-FD456C330351}" type="presOf" srcId="{D653AD77-6EF9-4C41-A170-0AD7C34A2743}" destId="{FB208EFE-877F-4CAA-9F8B-DF64754A493F}" srcOrd="0" destOrd="0" presId="urn:microsoft.com/office/officeart/2005/8/layout/hierarchy6"/>
    <dgm:cxn modelId="{251E63E3-A681-4238-9908-445BC287F145}" type="presOf" srcId="{E580466D-93B7-4DCE-A7D3-B7999F1B4FE8}" destId="{E66C3BB0-46F5-495C-B33F-8FC43FD85B89}" srcOrd="0" destOrd="0" presId="urn:microsoft.com/office/officeart/2005/8/layout/hierarchy6"/>
    <dgm:cxn modelId="{045454E5-7CE3-44B2-9253-E4E1F30C9F0C}" type="presOf" srcId="{4C1FC67B-9782-48C6-82ED-17F1D9157027}" destId="{1E1572F6-92FC-4FB0-BEAB-14B7211E84C5}" srcOrd="0" destOrd="0" presId="urn:microsoft.com/office/officeart/2005/8/layout/hierarchy6"/>
    <dgm:cxn modelId="{637676EC-864C-48AF-8BF4-A83DCB52DF4C}" type="presOf" srcId="{59351DCB-2EF4-4ADE-9BDF-0A8A1F32D3A8}" destId="{9D7BE4F9-2FC5-48DC-AA34-6F2A60FB829F}" srcOrd="0" destOrd="0" presId="urn:microsoft.com/office/officeart/2005/8/layout/hierarchy6"/>
    <dgm:cxn modelId="{FA67BFFA-1806-49EF-A606-FBBCD123F539}" type="presOf" srcId="{BEB753E2-1714-45E5-8DE5-BC20EF3FCFDD}" destId="{936FAE27-35E8-4FC0-B9D0-FFE5F6775DEB}" srcOrd="0" destOrd="0" presId="urn:microsoft.com/office/officeart/2005/8/layout/hierarchy6"/>
    <dgm:cxn modelId="{F3364903-729C-4EE4-8CAE-A08568FA09F0}" type="presParOf" srcId="{FB208EFE-877F-4CAA-9F8B-DF64754A493F}" destId="{8576DEF4-C487-4FB7-93AD-3F927C57BFA4}" srcOrd="0" destOrd="0" presId="urn:microsoft.com/office/officeart/2005/8/layout/hierarchy6"/>
    <dgm:cxn modelId="{1FD6AE86-6954-4DD6-B8F3-2C7B79AA39FC}" type="presParOf" srcId="{8576DEF4-C487-4FB7-93AD-3F927C57BFA4}" destId="{A2F53AD8-0969-4C4E-B1E9-4BEBE98DE187}" srcOrd="0" destOrd="0" presId="urn:microsoft.com/office/officeart/2005/8/layout/hierarchy6"/>
    <dgm:cxn modelId="{36C69C17-8946-4A46-A160-59F9AEA450D6}" type="presParOf" srcId="{8576DEF4-C487-4FB7-93AD-3F927C57BFA4}" destId="{2F7D4BF3-2F5E-4051-B041-F500D4EEDE88}" srcOrd="1" destOrd="0" presId="urn:microsoft.com/office/officeart/2005/8/layout/hierarchy6"/>
    <dgm:cxn modelId="{B33CD460-1FE0-429C-B80C-24726F17D84E}" type="presParOf" srcId="{2F7D4BF3-2F5E-4051-B041-F500D4EEDE88}" destId="{107FE537-9118-4B2E-9124-DF99AE21F22B}" srcOrd="0" destOrd="0" presId="urn:microsoft.com/office/officeart/2005/8/layout/hierarchy6"/>
    <dgm:cxn modelId="{12BEB2F3-5117-4457-A1CC-E24EA3A4090D}" type="presParOf" srcId="{107FE537-9118-4B2E-9124-DF99AE21F22B}" destId="{21A5D3B9-9742-486B-AD6A-21AC5B2F6267}" srcOrd="0" destOrd="0" presId="urn:microsoft.com/office/officeart/2005/8/layout/hierarchy6"/>
    <dgm:cxn modelId="{B34DB7A2-DA62-4B6A-B5B9-4902EFE3BFAD}" type="presParOf" srcId="{107FE537-9118-4B2E-9124-DF99AE21F22B}" destId="{65125D7B-6B6F-4672-A0C9-A4F9F5AFD191}" srcOrd="1" destOrd="0" presId="urn:microsoft.com/office/officeart/2005/8/layout/hierarchy6"/>
    <dgm:cxn modelId="{782FDF2E-FF16-432B-84B6-24F43F20ACB1}" type="presParOf" srcId="{65125D7B-6B6F-4672-A0C9-A4F9F5AFD191}" destId="{E11E7C4B-F26A-490A-8D81-F5347C13906D}" srcOrd="0" destOrd="0" presId="urn:microsoft.com/office/officeart/2005/8/layout/hierarchy6"/>
    <dgm:cxn modelId="{9A6359A2-6963-4B17-8B1A-AA3905F3C995}" type="presParOf" srcId="{65125D7B-6B6F-4672-A0C9-A4F9F5AFD191}" destId="{B644C42A-4251-4678-89B7-9C414163E668}" srcOrd="1" destOrd="0" presId="urn:microsoft.com/office/officeart/2005/8/layout/hierarchy6"/>
    <dgm:cxn modelId="{0C22E590-0ECC-42BB-9A3B-3A3E0A783304}" type="presParOf" srcId="{B644C42A-4251-4678-89B7-9C414163E668}" destId="{47EA1444-0D56-4A59-833A-977113F52D58}" srcOrd="0" destOrd="0" presId="urn:microsoft.com/office/officeart/2005/8/layout/hierarchy6"/>
    <dgm:cxn modelId="{71E44C04-FAE0-4481-A211-CDF1B92348D1}" type="presParOf" srcId="{B644C42A-4251-4678-89B7-9C414163E668}" destId="{06966CD7-C544-44C7-B65E-DBEC24473BFF}" srcOrd="1" destOrd="0" presId="urn:microsoft.com/office/officeart/2005/8/layout/hierarchy6"/>
    <dgm:cxn modelId="{02F07A68-8BFF-40C4-ABA1-09B567B47111}" type="presParOf" srcId="{06966CD7-C544-44C7-B65E-DBEC24473BFF}" destId="{C6F26CBB-4CFC-4D26-89AE-760F8B368FAB}" srcOrd="0" destOrd="0" presId="urn:microsoft.com/office/officeart/2005/8/layout/hierarchy6"/>
    <dgm:cxn modelId="{780A111B-62AB-4241-9E55-5EFD20AFEEBD}" type="presParOf" srcId="{06966CD7-C544-44C7-B65E-DBEC24473BFF}" destId="{1A24D28F-6861-44D8-ACC4-CC9ADB2BD915}" srcOrd="1" destOrd="0" presId="urn:microsoft.com/office/officeart/2005/8/layout/hierarchy6"/>
    <dgm:cxn modelId="{BA6B2764-7187-4FAC-8742-D8883DA22EC7}" type="presParOf" srcId="{1A24D28F-6861-44D8-ACC4-CC9ADB2BD915}" destId="{1EB18B0E-12D5-48B6-9228-4E6321B393B4}" srcOrd="0" destOrd="0" presId="urn:microsoft.com/office/officeart/2005/8/layout/hierarchy6"/>
    <dgm:cxn modelId="{BB7AEC71-6227-41C1-AA13-9955D3564CCC}" type="presParOf" srcId="{1A24D28F-6861-44D8-ACC4-CC9ADB2BD915}" destId="{ADC54C03-21BA-4345-B9E5-D7E3739432C1}" srcOrd="1" destOrd="0" presId="urn:microsoft.com/office/officeart/2005/8/layout/hierarchy6"/>
    <dgm:cxn modelId="{5EB7B40C-683A-4E33-8EFE-544632C7B1F3}" type="presParOf" srcId="{65125D7B-6B6F-4672-A0C9-A4F9F5AFD191}" destId="{68F40CFB-9A0A-430C-88B8-053ADA5480BB}" srcOrd="2" destOrd="0" presId="urn:microsoft.com/office/officeart/2005/8/layout/hierarchy6"/>
    <dgm:cxn modelId="{6831D10A-1D31-45FA-B154-D20F08E32E09}" type="presParOf" srcId="{65125D7B-6B6F-4672-A0C9-A4F9F5AFD191}" destId="{45F2E8C5-92DA-4690-8BC7-23EA431E7279}" srcOrd="3" destOrd="0" presId="urn:microsoft.com/office/officeart/2005/8/layout/hierarchy6"/>
    <dgm:cxn modelId="{6A997607-DC9A-4826-BE92-C760DD2FEFB6}" type="presParOf" srcId="{45F2E8C5-92DA-4690-8BC7-23EA431E7279}" destId="{2A17CD57-EE13-43C0-93C7-9A47892FEE2A}" srcOrd="0" destOrd="0" presId="urn:microsoft.com/office/officeart/2005/8/layout/hierarchy6"/>
    <dgm:cxn modelId="{50E8847E-5A77-4918-8B52-4324DA393B77}" type="presParOf" srcId="{45F2E8C5-92DA-4690-8BC7-23EA431E7279}" destId="{A91CFAB8-AC33-40B2-8DB3-2C6C6575E95F}" srcOrd="1" destOrd="0" presId="urn:microsoft.com/office/officeart/2005/8/layout/hierarchy6"/>
    <dgm:cxn modelId="{24FC9352-8B91-4C09-B102-2DDBCD444E52}" type="presParOf" srcId="{A91CFAB8-AC33-40B2-8DB3-2C6C6575E95F}" destId="{E66C3BB0-46F5-495C-B33F-8FC43FD85B89}" srcOrd="0" destOrd="0" presId="urn:microsoft.com/office/officeart/2005/8/layout/hierarchy6"/>
    <dgm:cxn modelId="{73BB6281-86D0-4F21-A845-EF003B1FCF69}" type="presParOf" srcId="{A91CFAB8-AC33-40B2-8DB3-2C6C6575E95F}" destId="{E2B47FBE-8E6B-481A-9536-C245EA8C5B0C}" srcOrd="1" destOrd="0" presId="urn:microsoft.com/office/officeart/2005/8/layout/hierarchy6"/>
    <dgm:cxn modelId="{22D75753-211E-4F66-B9D8-7A18E9144E95}" type="presParOf" srcId="{E2B47FBE-8E6B-481A-9536-C245EA8C5B0C}" destId="{BF812F66-BAB2-49EC-9AAF-C1E6F515A518}" srcOrd="0" destOrd="0" presId="urn:microsoft.com/office/officeart/2005/8/layout/hierarchy6"/>
    <dgm:cxn modelId="{71F848BD-2CFC-4E3F-81DE-0F61B817C936}" type="presParOf" srcId="{E2B47FBE-8E6B-481A-9536-C245EA8C5B0C}" destId="{5195BC55-0B1C-4F64-902E-3BBE82CC4F8C}" srcOrd="1" destOrd="0" presId="urn:microsoft.com/office/officeart/2005/8/layout/hierarchy6"/>
    <dgm:cxn modelId="{78353AD9-0CBE-44F0-AAA4-8A9CE1E672A5}" type="presParOf" srcId="{65125D7B-6B6F-4672-A0C9-A4F9F5AFD191}" destId="{DE9F482A-ADD3-4B4C-B72A-53D59A38055B}" srcOrd="4" destOrd="0" presId="urn:microsoft.com/office/officeart/2005/8/layout/hierarchy6"/>
    <dgm:cxn modelId="{B5FDE06C-483C-49F1-9987-87333948ED77}" type="presParOf" srcId="{65125D7B-6B6F-4672-A0C9-A4F9F5AFD191}" destId="{69FB6D6B-31AB-4C26-9215-A6B31C822DB9}" srcOrd="5" destOrd="0" presId="urn:microsoft.com/office/officeart/2005/8/layout/hierarchy6"/>
    <dgm:cxn modelId="{8DBAA1F7-EC38-4BCB-8CE5-6FB43B221258}" type="presParOf" srcId="{69FB6D6B-31AB-4C26-9215-A6B31C822DB9}" destId="{206F8112-757A-411C-B45B-DB7CB1DB8D92}" srcOrd="0" destOrd="0" presId="urn:microsoft.com/office/officeart/2005/8/layout/hierarchy6"/>
    <dgm:cxn modelId="{83F0D837-B6B2-4EEE-AAA6-431FEF754991}" type="presParOf" srcId="{69FB6D6B-31AB-4C26-9215-A6B31C822DB9}" destId="{B9CD74A6-9E40-4AF3-9D45-182BE3CF5CFB}" srcOrd="1" destOrd="0" presId="urn:microsoft.com/office/officeart/2005/8/layout/hierarchy6"/>
    <dgm:cxn modelId="{93A5A351-2D3E-4870-88CF-1980AC72D3F6}" type="presParOf" srcId="{B9CD74A6-9E40-4AF3-9D45-182BE3CF5CFB}" destId="{0CCF89BE-3E01-43EA-9EA2-F48A6615585F}" srcOrd="0" destOrd="0" presId="urn:microsoft.com/office/officeart/2005/8/layout/hierarchy6"/>
    <dgm:cxn modelId="{5B75E66B-0575-49A9-A2C7-3846EC69C8CF}" type="presParOf" srcId="{B9CD74A6-9E40-4AF3-9D45-182BE3CF5CFB}" destId="{791A70AE-1D3A-4C74-82E6-08EDB74CF692}" srcOrd="1" destOrd="0" presId="urn:microsoft.com/office/officeart/2005/8/layout/hierarchy6"/>
    <dgm:cxn modelId="{1C506756-79AB-4136-99E6-8CBAC434CEFC}" type="presParOf" srcId="{791A70AE-1D3A-4C74-82E6-08EDB74CF692}" destId="{CAF9A863-F0A9-4737-BC83-5CB69EEBE1B9}" srcOrd="0" destOrd="0" presId="urn:microsoft.com/office/officeart/2005/8/layout/hierarchy6"/>
    <dgm:cxn modelId="{516E7C29-5C95-4EC3-8DAF-2B70F005208C}" type="presParOf" srcId="{791A70AE-1D3A-4C74-82E6-08EDB74CF692}" destId="{E3990B94-4D63-4266-A4D1-C0737E82737A}" srcOrd="1" destOrd="0" presId="urn:microsoft.com/office/officeart/2005/8/layout/hierarchy6"/>
    <dgm:cxn modelId="{DC9B7EDB-FE84-46E1-A40C-A04395C1191E}" type="presParOf" srcId="{B9CD74A6-9E40-4AF3-9D45-182BE3CF5CFB}" destId="{1E1572F6-92FC-4FB0-BEAB-14B7211E84C5}" srcOrd="2" destOrd="0" presId="urn:microsoft.com/office/officeart/2005/8/layout/hierarchy6"/>
    <dgm:cxn modelId="{F32D89B2-17E1-427D-995E-B8B88FE8198B}" type="presParOf" srcId="{B9CD74A6-9E40-4AF3-9D45-182BE3CF5CFB}" destId="{E4B718BE-2FF2-4C1F-A4CA-6A34CE8FCED8}" srcOrd="3" destOrd="0" presId="urn:microsoft.com/office/officeart/2005/8/layout/hierarchy6"/>
    <dgm:cxn modelId="{D7E5C264-0153-4071-BFF1-B775878A1BDE}" type="presParOf" srcId="{E4B718BE-2FF2-4C1F-A4CA-6A34CE8FCED8}" destId="{92FAD2BD-318B-4EF4-8ACE-463F4E6DD8EE}" srcOrd="0" destOrd="0" presId="urn:microsoft.com/office/officeart/2005/8/layout/hierarchy6"/>
    <dgm:cxn modelId="{2F8E7A7A-8A43-47DC-AC72-299439AC9B30}" type="presParOf" srcId="{E4B718BE-2FF2-4C1F-A4CA-6A34CE8FCED8}" destId="{C9136924-96C8-4C67-8804-8E35FC751255}" srcOrd="1" destOrd="0" presId="urn:microsoft.com/office/officeart/2005/8/layout/hierarchy6"/>
    <dgm:cxn modelId="{13E0C2CB-DD91-4FF0-92B9-57A4EE6E77E0}" type="presParOf" srcId="{B9CD74A6-9E40-4AF3-9D45-182BE3CF5CFB}" destId="{68DCAB2E-45B1-4AA6-951C-DBFE6F0F0166}" srcOrd="4" destOrd="0" presId="urn:microsoft.com/office/officeart/2005/8/layout/hierarchy6"/>
    <dgm:cxn modelId="{19D79A7E-5688-47A1-BB02-750CFB4862FF}" type="presParOf" srcId="{B9CD74A6-9E40-4AF3-9D45-182BE3CF5CFB}" destId="{80046267-3E44-4035-9022-D11A7434D018}" srcOrd="5" destOrd="0" presId="urn:microsoft.com/office/officeart/2005/8/layout/hierarchy6"/>
    <dgm:cxn modelId="{39779E58-0BEE-49FB-A986-12D9CD58202B}" type="presParOf" srcId="{80046267-3E44-4035-9022-D11A7434D018}" destId="{936FAE27-35E8-4FC0-B9D0-FFE5F6775DEB}" srcOrd="0" destOrd="0" presId="urn:microsoft.com/office/officeart/2005/8/layout/hierarchy6"/>
    <dgm:cxn modelId="{8A6C3664-7C1E-44AD-9A40-E7B6AD4FD581}" type="presParOf" srcId="{80046267-3E44-4035-9022-D11A7434D018}" destId="{230B436D-5DC9-4C87-BAC2-9E0590A03608}" srcOrd="1" destOrd="0" presId="urn:microsoft.com/office/officeart/2005/8/layout/hierarchy6"/>
    <dgm:cxn modelId="{A8AD549A-2DF3-4518-BD39-8BE2E3B591C8}" type="presParOf" srcId="{65125D7B-6B6F-4672-A0C9-A4F9F5AFD191}" destId="{8DC643E4-8BEA-4223-A42B-61693DF8D658}" srcOrd="6" destOrd="0" presId="urn:microsoft.com/office/officeart/2005/8/layout/hierarchy6"/>
    <dgm:cxn modelId="{6D8B730B-51B7-4FAD-923B-B89E7CDFD407}" type="presParOf" srcId="{65125D7B-6B6F-4672-A0C9-A4F9F5AFD191}" destId="{3D0F8ED6-5D68-4F93-B2A1-F054646EAF3B}" srcOrd="7" destOrd="0" presId="urn:microsoft.com/office/officeart/2005/8/layout/hierarchy6"/>
    <dgm:cxn modelId="{099DBB8A-99E3-49C1-BB86-4934B4081587}" type="presParOf" srcId="{3D0F8ED6-5D68-4F93-B2A1-F054646EAF3B}" destId="{9D7BE4F9-2FC5-48DC-AA34-6F2A60FB829F}" srcOrd="0" destOrd="0" presId="urn:microsoft.com/office/officeart/2005/8/layout/hierarchy6"/>
    <dgm:cxn modelId="{0C21094C-3718-40AB-9A0C-0D5A9E70ADDF}" type="presParOf" srcId="{3D0F8ED6-5D68-4F93-B2A1-F054646EAF3B}" destId="{1DFEF5E3-F685-4095-9DC1-29C0FAC289D8}" srcOrd="1" destOrd="0" presId="urn:microsoft.com/office/officeart/2005/8/layout/hierarchy6"/>
    <dgm:cxn modelId="{20E9350F-59CB-4563-B8B0-756B97DBBE40}" type="presParOf" srcId="{1DFEF5E3-F685-4095-9DC1-29C0FAC289D8}" destId="{FC3B6D06-864F-4CC9-8288-7838F7F532D6}" srcOrd="0" destOrd="0" presId="urn:microsoft.com/office/officeart/2005/8/layout/hierarchy6"/>
    <dgm:cxn modelId="{CB19368C-D33B-4438-A254-F503C691309A}" type="presParOf" srcId="{1DFEF5E3-F685-4095-9DC1-29C0FAC289D8}" destId="{0E70510C-182C-45CE-84AB-AB05F464D1FE}" srcOrd="1" destOrd="0" presId="urn:microsoft.com/office/officeart/2005/8/layout/hierarchy6"/>
    <dgm:cxn modelId="{D480C977-C23C-4A3B-ABC4-5A96C655D726}" type="presParOf" srcId="{0E70510C-182C-45CE-84AB-AB05F464D1FE}" destId="{D117D5E3-1E91-4F8A-9DB4-AF299C73E7CB}" srcOrd="0" destOrd="0" presId="urn:microsoft.com/office/officeart/2005/8/layout/hierarchy6"/>
    <dgm:cxn modelId="{76586873-5E34-4C96-A84B-C145D54CE709}" type="presParOf" srcId="{0E70510C-182C-45CE-84AB-AB05F464D1FE}" destId="{863A1DE6-F837-405E-89C8-A581E7044E40}" srcOrd="1" destOrd="0" presId="urn:microsoft.com/office/officeart/2005/8/layout/hierarchy6"/>
    <dgm:cxn modelId="{3529720E-77C7-4CF4-A761-34B86892C98C}" type="presParOf" srcId="{FB208EFE-877F-4CAA-9F8B-DF64754A493F}" destId="{FE6E5EA0-EED2-4574-9764-9C3C80490729}" srcOrd="1" destOrd="0" presId="urn:microsoft.com/office/officeart/2005/8/layout/hierarchy6"/>
    <dgm:cxn modelId="{A77B0CC0-8279-43B9-A975-BBA26006DCA3}" type="presParOf" srcId="{FE6E5EA0-EED2-4574-9764-9C3C80490729}" destId="{00BBF2FA-4DB0-4357-9CE6-01F4C21A4FD6}" srcOrd="0" destOrd="0" presId="urn:microsoft.com/office/officeart/2005/8/layout/hierarchy6"/>
    <dgm:cxn modelId="{59C87520-243D-4C80-BCD7-BDB54C2F86CE}" type="presParOf" srcId="{00BBF2FA-4DB0-4357-9CE6-01F4C21A4FD6}" destId="{F5151FFE-EFF1-4E5E-9FCF-156BE8427669}" srcOrd="0" destOrd="0" presId="urn:microsoft.com/office/officeart/2005/8/layout/hierarchy6"/>
    <dgm:cxn modelId="{5147B090-44C4-454D-8624-9EBD82662F9A}" type="presParOf" srcId="{00BBF2FA-4DB0-4357-9CE6-01F4C21A4FD6}" destId="{DB7315A9-C459-48EB-AAB3-7E88872C0AB2}" srcOrd="1" destOrd="0" presId="urn:microsoft.com/office/officeart/2005/8/layout/hierarchy6"/>
    <dgm:cxn modelId="{433A5075-5225-4AD3-B0C2-DF8A4EA5E4F3}" type="presParOf" srcId="{FE6E5EA0-EED2-4574-9764-9C3C80490729}" destId="{0F8EFC9A-A12D-457D-85A3-6A8DFA9B5AEC}" srcOrd="1" destOrd="0" presId="urn:microsoft.com/office/officeart/2005/8/layout/hierarchy6"/>
    <dgm:cxn modelId="{ECEA8904-B1A2-4389-9D4A-65DBB31278C7}" type="presParOf" srcId="{0F8EFC9A-A12D-457D-85A3-6A8DFA9B5AEC}" destId="{8F4741D2-DDFC-4048-8F21-ED8294D42FBE}" srcOrd="0" destOrd="0" presId="urn:microsoft.com/office/officeart/2005/8/layout/hierarchy6"/>
    <dgm:cxn modelId="{D238A6A8-110C-4313-A3F1-F82957849D0B}" type="presParOf" srcId="{FE6E5EA0-EED2-4574-9764-9C3C80490729}" destId="{78BD3E14-C109-4009-AC24-7DB00DEE4673}" srcOrd="2" destOrd="0" presId="urn:microsoft.com/office/officeart/2005/8/layout/hierarchy6"/>
    <dgm:cxn modelId="{B111B0A2-85A8-4211-A69A-E619A19B876E}" type="presParOf" srcId="{78BD3E14-C109-4009-AC24-7DB00DEE4673}" destId="{975C9994-3E2F-4FE3-ACC2-EC28E9FFB72B}" srcOrd="0" destOrd="0" presId="urn:microsoft.com/office/officeart/2005/8/layout/hierarchy6"/>
    <dgm:cxn modelId="{11DE9FB3-84CC-4753-AF30-FD21312796D6}" type="presParOf" srcId="{78BD3E14-C109-4009-AC24-7DB00DEE4673}" destId="{0B5540F8-2F8B-4E9B-BFFF-2E5A36FCFBA5}" srcOrd="1" destOrd="0" presId="urn:microsoft.com/office/officeart/2005/8/layout/hierarchy6"/>
    <dgm:cxn modelId="{C9E3A3EA-E120-46DA-AFBF-AA183DC35808}" type="presParOf" srcId="{FE6E5EA0-EED2-4574-9764-9C3C80490729}" destId="{CDA022B3-1F96-4F22-A69B-B61AF229F187}" srcOrd="3" destOrd="0" presId="urn:microsoft.com/office/officeart/2005/8/layout/hierarchy6"/>
    <dgm:cxn modelId="{40D68916-AE37-40DC-B8A0-8E58157AFDD1}" type="presParOf" srcId="{CDA022B3-1F96-4F22-A69B-B61AF229F187}" destId="{CCEC00A1-213F-4636-9A92-5A0F9FB4CD8C}" srcOrd="0" destOrd="0" presId="urn:microsoft.com/office/officeart/2005/8/layout/hierarchy6"/>
    <dgm:cxn modelId="{2DB898FF-5A87-4F26-8D7E-E0BAA9F585AD}" type="presParOf" srcId="{FE6E5EA0-EED2-4574-9764-9C3C80490729}" destId="{287861EE-0FBD-4518-834E-198CDC2ED46F}" srcOrd="4" destOrd="0" presId="urn:microsoft.com/office/officeart/2005/8/layout/hierarchy6"/>
    <dgm:cxn modelId="{72326ACF-5DC7-4B69-9BAE-F84CA4240337}" type="presParOf" srcId="{287861EE-0FBD-4518-834E-198CDC2ED46F}" destId="{F1A5F18C-70D2-44AB-B8E4-4C136DA4D142}" srcOrd="0" destOrd="0" presId="urn:microsoft.com/office/officeart/2005/8/layout/hierarchy6"/>
    <dgm:cxn modelId="{C08303F6-23ED-4027-82AC-51210681CC1D}" type="presParOf" srcId="{287861EE-0FBD-4518-834E-198CDC2ED46F}" destId="{02969C29-AB35-4C75-AD40-334C20C5E161}"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E0134C-320D-406F-8C1D-ED46C13A755F}"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de-DE"/>
        </a:p>
      </dgm:t>
    </dgm:pt>
    <dgm:pt modelId="{E4DF6EF9-7C97-4B38-B7DF-EAFB62EA6DB2}">
      <dgm:prSet phldrT="[Text]"/>
      <dgm:spPr/>
      <dgm:t>
        <a:bodyPr/>
        <a:lstStyle/>
        <a:p>
          <a:r>
            <a:rPr lang="de-DE" dirty="0"/>
            <a:t>Ausführung Testszenario</a:t>
          </a:r>
        </a:p>
      </dgm:t>
    </dgm:pt>
    <dgm:pt modelId="{B4757776-5ED3-4F00-8F6A-C5D9A6E8AE22}" type="parTrans" cxnId="{04F52986-BAA1-48B7-8DF7-81A525EC8F33}">
      <dgm:prSet/>
      <dgm:spPr/>
      <dgm:t>
        <a:bodyPr/>
        <a:lstStyle/>
        <a:p>
          <a:endParaRPr lang="de-DE"/>
        </a:p>
      </dgm:t>
    </dgm:pt>
    <dgm:pt modelId="{00153255-5A47-4BB1-853F-C83FB9258967}" type="sibTrans" cxnId="{04F52986-BAA1-48B7-8DF7-81A525EC8F33}">
      <dgm:prSet/>
      <dgm:spPr/>
      <dgm:t>
        <a:bodyPr/>
        <a:lstStyle/>
        <a:p>
          <a:endParaRPr lang="de-DE"/>
        </a:p>
      </dgm:t>
    </dgm:pt>
    <dgm:pt modelId="{F08FBBAD-A01C-4B95-AA87-8BDB1E5C3CCA}">
      <dgm:prSet phldrT="[Text]"/>
      <dgm:spPr/>
      <dgm:t>
        <a:bodyPr/>
        <a:lstStyle/>
        <a:p>
          <a:r>
            <a:rPr lang="de-DE" dirty="0"/>
            <a:t>Output: Bag Datei</a:t>
          </a:r>
        </a:p>
      </dgm:t>
    </dgm:pt>
    <dgm:pt modelId="{55CB5F62-4B6D-4243-A3B0-8B89314AC5BE}" type="parTrans" cxnId="{8B31B041-C90C-470A-9529-DEB52EA0D53A}">
      <dgm:prSet/>
      <dgm:spPr/>
      <dgm:t>
        <a:bodyPr/>
        <a:lstStyle/>
        <a:p>
          <a:endParaRPr lang="de-DE"/>
        </a:p>
      </dgm:t>
    </dgm:pt>
    <dgm:pt modelId="{7AA8B145-3CB8-45AD-A28F-99D87980FFD3}" type="sibTrans" cxnId="{8B31B041-C90C-470A-9529-DEB52EA0D53A}">
      <dgm:prSet/>
      <dgm:spPr/>
      <dgm:t>
        <a:bodyPr/>
        <a:lstStyle/>
        <a:p>
          <a:endParaRPr lang="de-DE"/>
        </a:p>
      </dgm:t>
    </dgm:pt>
    <dgm:pt modelId="{287703E9-0F31-47EF-9E79-5AD1CECFFC97}">
      <dgm:prSet phldrT="[Text]"/>
      <dgm:spPr/>
      <dgm:t>
        <a:bodyPr/>
        <a:lstStyle/>
        <a:p>
          <a:r>
            <a:rPr lang="de-DE" dirty="0"/>
            <a:t>Auswertung: Python Skript</a:t>
          </a:r>
        </a:p>
        <a:p>
          <a:r>
            <a:rPr lang="de-DE" dirty="0"/>
            <a:t>ModelChecker.py</a:t>
          </a:r>
        </a:p>
      </dgm:t>
    </dgm:pt>
    <dgm:pt modelId="{33C5765D-3B5C-4AF5-9928-F3A8D28BB7F7}" type="parTrans" cxnId="{AE694E02-0B20-414F-982E-5E0DB43D6E69}">
      <dgm:prSet/>
      <dgm:spPr/>
      <dgm:t>
        <a:bodyPr/>
        <a:lstStyle/>
        <a:p>
          <a:endParaRPr lang="de-DE"/>
        </a:p>
      </dgm:t>
    </dgm:pt>
    <dgm:pt modelId="{86B90BD6-CECF-458D-BBDA-C255DAAB811A}" type="sibTrans" cxnId="{AE694E02-0B20-414F-982E-5E0DB43D6E69}">
      <dgm:prSet/>
      <dgm:spPr/>
      <dgm:t>
        <a:bodyPr/>
        <a:lstStyle/>
        <a:p>
          <a:endParaRPr lang="de-DE"/>
        </a:p>
      </dgm:t>
    </dgm:pt>
    <dgm:pt modelId="{D9F93B29-9AEF-429A-9BC8-2CE4603694E7}">
      <dgm:prSet phldrT="[Text]"/>
      <dgm:spPr/>
      <dgm:t>
        <a:bodyPr/>
        <a:lstStyle/>
        <a:p>
          <a:r>
            <a:rPr lang="de-DE" dirty="0"/>
            <a:t>Input: Bag Datei, Topics []</a:t>
          </a:r>
        </a:p>
      </dgm:t>
    </dgm:pt>
    <dgm:pt modelId="{6196C510-557D-417F-97AD-A497F2627944}" type="parTrans" cxnId="{2A99BFB0-474B-4107-B214-4EA723AB2921}">
      <dgm:prSet/>
      <dgm:spPr/>
      <dgm:t>
        <a:bodyPr/>
        <a:lstStyle/>
        <a:p>
          <a:endParaRPr lang="de-DE"/>
        </a:p>
      </dgm:t>
    </dgm:pt>
    <dgm:pt modelId="{A1AC1A7D-F00A-4D64-A1D4-E2AA417FD104}" type="sibTrans" cxnId="{2A99BFB0-474B-4107-B214-4EA723AB2921}">
      <dgm:prSet/>
      <dgm:spPr/>
      <dgm:t>
        <a:bodyPr/>
        <a:lstStyle/>
        <a:p>
          <a:endParaRPr lang="de-DE"/>
        </a:p>
      </dgm:t>
    </dgm:pt>
    <dgm:pt modelId="{4D15363E-77FE-4A66-8C18-4F5800AE031D}">
      <dgm:prSet phldrT="[Text]"/>
      <dgm:spPr/>
      <dgm:t>
        <a:bodyPr/>
        <a:lstStyle/>
        <a:p>
          <a:r>
            <a:rPr lang="de-DE" dirty="0"/>
            <a:t>Input: Launch Datei</a:t>
          </a:r>
        </a:p>
      </dgm:t>
    </dgm:pt>
    <dgm:pt modelId="{CA731CBD-94A7-4155-BDD9-BF5F225C815A}" type="parTrans" cxnId="{0ECEA4DB-0968-46FB-9FEA-08A9C4AA041E}">
      <dgm:prSet/>
      <dgm:spPr/>
      <dgm:t>
        <a:bodyPr/>
        <a:lstStyle/>
        <a:p>
          <a:endParaRPr lang="de-DE"/>
        </a:p>
      </dgm:t>
    </dgm:pt>
    <dgm:pt modelId="{B077A301-AD5C-47B9-9B62-646E52C3222C}" type="sibTrans" cxnId="{0ECEA4DB-0968-46FB-9FEA-08A9C4AA041E}">
      <dgm:prSet/>
      <dgm:spPr/>
      <dgm:t>
        <a:bodyPr/>
        <a:lstStyle/>
        <a:p>
          <a:endParaRPr lang="de-DE"/>
        </a:p>
      </dgm:t>
    </dgm:pt>
    <dgm:pt modelId="{BEFCE724-7DAE-4210-B388-C370655E9CC6}">
      <dgm:prSet phldrT="[Text]"/>
      <dgm:spPr/>
      <dgm:t>
        <a:bodyPr/>
        <a:lstStyle/>
        <a:p>
          <a:r>
            <a:rPr lang="de-DE" dirty="0"/>
            <a:t>Output: Text Datei (Pass/Fail)</a:t>
          </a:r>
        </a:p>
      </dgm:t>
    </dgm:pt>
    <dgm:pt modelId="{7AEEFAEC-030A-475E-B960-7DD63572D37F}" type="parTrans" cxnId="{8FE7B67A-A46C-4D7C-93CE-6663A5AB0421}">
      <dgm:prSet/>
      <dgm:spPr/>
      <dgm:t>
        <a:bodyPr/>
        <a:lstStyle/>
        <a:p>
          <a:endParaRPr lang="de-DE"/>
        </a:p>
      </dgm:t>
    </dgm:pt>
    <dgm:pt modelId="{3F582670-F06B-4454-8C92-CE406072A591}" type="sibTrans" cxnId="{8FE7B67A-A46C-4D7C-93CE-6663A5AB0421}">
      <dgm:prSet/>
      <dgm:spPr/>
      <dgm:t>
        <a:bodyPr/>
        <a:lstStyle/>
        <a:p>
          <a:endParaRPr lang="de-DE"/>
        </a:p>
      </dgm:t>
    </dgm:pt>
    <dgm:pt modelId="{FBED28C9-63D4-422B-B1DA-C63D1E96481F}" type="pres">
      <dgm:prSet presAssocID="{DAE0134C-320D-406F-8C1D-ED46C13A755F}" presName="linearFlow" presStyleCnt="0">
        <dgm:presLayoutVars>
          <dgm:dir/>
          <dgm:animLvl val="lvl"/>
          <dgm:resizeHandles val="exact"/>
        </dgm:presLayoutVars>
      </dgm:prSet>
      <dgm:spPr/>
    </dgm:pt>
    <dgm:pt modelId="{136BFBB8-C4E2-4589-A0BD-5B70483311AA}" type="pres">
      <dgm:prSet presAssocID="{E4DF6EF9-7C97-4B38-B7DF-EAFB62EA6DB2}" presName="composite" presStyleCnt="0"/>
      <dgm:spPr/>
    </dgm:pt>
    <dgm:pt modelId="{E6148EA6-6CE8-4632-AA3B-4E81C7A2F731}" type="pres">
      <dgm:prSet presAssocID="{E4DF6EF9-7C97-4B38-B7DF-EAFB62EA6DB2}" presName="parTx" presStyleLbl="node1" presStyleIdx="0" presStyleCnt="2">
        <dgm:presLayoutVars>
          <dgm:chMax val="0"/>
          <dgm:chPref val="0"/>
          <dgm:bulletEnabled val="1"/>
        </dgm:presLayoutVars>
      </dgm:prSet>
      <dgm:spPr/>
    </dgm:pt>
    <dgm:pt modelId="{C35213E5-A6B2-4120-8EC0-2F99FE1DE527}" type="pres">
      <dgm:prSet presAssocID="{E4DF6EF9-7C97-4B38-B7DF-EAFB62EA6DB2}" presName="parSh" presStyleLbl="node1" presStyleIdx="0" presStyleCnt="2"/>
      <dgm:spPr/>
    </dgm:pt>
    <dgm:pt modelId="{14AE1773-F3D6-4A5D-B5F1-F1AF6F5DA7EF}" type="pres">
      <dgm:prSet presAssocID="{E4DF6EF9-7C97-4B38-B7DF-EAFB62EA6DB2}" presName="desTx" presStyleLbl="fgAcc1" presStyleIdx="0" presStyleCnt="2">
        <dgm:presLayoutVars>
          <dgm:bulletEnabled val="1"/>
        </dgm:presLayoutVars>
      </dgm:prSet>
      <dgm:spPr/>
    </dgm:pt>
    <dgm:pt modelId="{B4926A7B-996C-416F-9372-0172BFB20E1D}" type="pres">
      <dgm:prSet presAssocID="{00153255-5A47-4BB1-853F-C83FB9258967}" presName="sibTrans" presStyleLbl="sibTrans2D1" presStyleIdx="0" presStyleCnt="1"/>
      <dgm:spPr/>
    </dgm:pt>
    <dgm:pt modelId="{5E3F5699-8107-4E81-8D32-5EC670D179A3}" type="pres">
      <dgm:prSet presAssocID="{00153255-5A47-4BB1-853F-C83FB9258967}" presName="connTx" presStyleLbl="sibTrans2D1" presStyleIdx="0" presStyleCnt="1"/>
      <dgm:spPr/>
    </dgm:pt>
    <dgm:pt modelId="{B9DC68F6-10C5-4852-80F2-EFFAC34BDA19}" type="pres">
      <dgm:prSet presAssocID="{287703E9-0F31-47EF-9E79-5AD1CECFFC97}" presName="composite" presStyleCnt="0"/>
      <dgm:spPr/>
    </dgm:pt>
    <dgm:pt modelId="{AAAD5261-21DC-464A-B3AB-93535BC102D8}" type="pres">
      <dgm:prSet presAssocID="{287703E9-0F31-47EF-9E79-5AD1CECFFC97}" presName="parTx" presStyleLbl="node1" presStyleIdx="0" presStyleCnt="2">
        <dgm:presLayoutVars>
          <dgm:chMax val="0"/>
          <dgm:chPref val="0"/>
          <dgm:bulletEnabled val="1"/>
        </dgm:presLayoutVars>
      </dgm:prSet>
      <dgm:spPr/>
    </dgm:pt>
    <dgm:pt modelId="{8D270A84-A707-4270-AC12-D8239257A109}" type="pres">
      <dgm:prSet presAssocID="{287703E9-0F31-47EF-9E79-5AD1CECFFC97}" presName="parSh" presStyleLbl="node1" presStyleIdx="1" presStyleCnt="2"/>
      <dgm:spPr/>
    </dgm:pt>
    <dgm:pt modelId="{DA5F29F3-4036-4286-9F65-21ABCBE2DF67}" type="pres">
      <dgm:prSet presAssocID="{287703E9-0F31-47EF-9E79-5AD1CECFFC97}" presName="desTx" presStyleLbl="fgAcc1" presStyleIdx="1" presStyleCnt="2">
        <dgm:presLayoutVars>
          <dgm:bulletEnabled val="1"/>
        </dgm:presLayoutVars>
      </dgm:prSet>
      <dgm:spPr/>
    </dgm:pt>
  </dgm:ptLst>
  <dgm:cxnLst>
    <dgm:cxn modelId="{AE694E02-0B20-414F-982E-5E0DB43D6E69}" srcId="{DAE0134C-320D-406F-8C1D-ED46C13A755F}" destId="{287703E9-0F31-47EF-9E79-5AD1CECFFC97}" srcOrd="1" destOrd="0" parTransId="{33C5765D-3B5C-4AF5-9928-F3A8D28BB7F7}" sibTransId="{86B90BD6-CECF-458D-BBDA-C255DAAB811A}"/>
    <dgm:cxn modelId="{5C976628-1549-45E6-B6EA-B9DD60325B6C}" type="presOf" srcId="{00153255-5A47-4BB1-853F-C83FB9258967}" destId="{B4926A7B-996C-416F-9372-0172BFB20E1D}" srcOrd="0" destOrd="0" presId="urn:microsoft.com/office/officeart/2005/8/layout/process3"/>
    <dgm:cxn modelId="{CE7E8531-FEDC-453D-B69C-669EDC6FDC25}" type="presOf" srcId="{00153255-5A47-4BB1-853F-C83FB9258967}" destId="{5E3F5699-8107-4E81-8D32-5EC670D179A3}" srcOrd="1" destOrd="0" presId="urn:microsoft.com/office/officeart/2005/8/layout/process3"/>
    <dgm:cxn modelId="{917D8537-881C-409C-82FD-7C09DE69F59D}" type="presOf" srcId="{E4DF6EF9-7C97-4B38-B7DF-EAFB62EA6DB2}" destId="{C35213E5-A6B2-4120-8EC0-2F99FE1DE527}" srcOrd="1" destOrd="0" presId="urn:microsoft.com/office/officeart/2005/8/layout/process3"/>
    <dgm:cxn modelId="{73D86838-E4D6-43FA-9E23-CF9E7B391C67}" type="presOf" srcId="{BEFCE724-7DAE-4210-B388-C370655E9CC6}" destId="{DA5F29F3-4036-4286-9F65-21ABCBE2DF67}" srcOrd="0" destOrd="1" presId="urn:microsoft.com/office/officeart/2005/8/layout/process3"/>
    <dgm:cxn modelId="{8B31B041-C90C-470A-9529-DEB52EA0D53A}" srcId="{E4DF6EF9-7C97-4B38-B7DF-EAFB62EA6DB2}" destId="{F08FBBAD-A01C-4B95-AA87-8BDB1E5C3CCA}" srcOrd="1" destOrd="0" parTransId="{55CB5F62-4B6D-4243-A3B0-8B89314AC5BE}" sibTransId="{7AA8B145-3CB8-45AD-A28F-99D87980FFD3}"/>
    <dgm:cxn modelId="{8FE7B67A-A46C-4D7C-93CE-6663A5AB0421}" srcId="{287703E9-0F31-47EF-9E79-5AD1CECFFC97}" destId="{BEFCE724-7DAE-4210-B388-C370655E9CC6}" srcOrd="1" destOrd="0" parTransId="{7AEEFAEC-030A-475E-B960-7DD63572D37F}" sibTransId="{3F582670-F06B-4454-8C92-CE406072A591}"/>
    <dgm:cxn modelId="{56BA0E7F-7ADB-4D75-8358-60549558BD43}" type="presOf" srcId="{F08FBBAD-A01C-4B95-AA87-8BDB1E5C3CCA}" destId="{14AE1773-F3D6-4A5D-B5F1-F1AF6F5DA7EF}" srcOrd="0" destOrd="1" presId="urn:microsoft.com/office/officeart/2005/8/layout/process3"/>
    <dgm:cxn modelId="{04F52986-BAA1-48B7-8DF7-81A525EC8F33}" srcId="{DAE0134C-320D-406F-8C1D-ED46C13A755F}" destId="{E4DF6EF9-7C97-4B38-B7DF-EAFB62EA6DB2}" srcOrd="0" destOrd="0" parTransId="{B4757776-5ED3-4F00-8F6A-C5D9A6E8AE22}" sibTransId="{00153255-5A47-4BB1-853F-C83FB9258967}"/>
    <dgm:cxn modelId="{C5249A89-47B8-4D38-B72C-BD524265AFE2}" type="presOf" srcId="{4D15363E-77FE-4A66-8C18-4F5800AE031D}" destId="{14AE1773-F3D6-4A5D-B5F1-F1AF6F5DA7EF}" srcOrd="0" destOrd="0" presId="urn:microsoft.com/office/officeart/2005/8/layout/process3"/>
    <dgm:cxn modelId="{27E64991-FA48-4548-84CD-39E9305F7EA0}" type="presOf" srcId="{D9F93B29-9AEF-429A-9BC8-2CE4603694E7}" destId="{DA5F29F3-4036-4286-9F65-21ABCBE2DF67}" srcOrd="0" destOrd="0" presId="urn:microsoft.com/office/officeart/2005/8/layout/process3"/>
    <dgm:cxn modelId="{BBA82E9A-2906-42A1-A382-5C77D95A78CA}" type="presOf" srcId="{DAE0134C-320D-406F-8C1D-ED46C13A755F}" destId="{FBED28C9-63D4-422B-B1DA-C63D1E96481F}" srcOrd="0" destOrd="0" presId="urn:microsoft.com/office/officeart/2005/8/layout/process3"/>
    <dgm:cxn modelId="{2A99BFB0-474B-4107-B214-4EA723AB2921}" srcId="{287703E9-0F31-47EF-9E79-5AD1CECFFC97}" destId="{D9F93B29-9AEF-429A-9BC8-2CE4603694E7}" srcOrd="0" destOrd="0" parTransId="{6196C510-557D-417F-97AD-A497F2627944}" sibTransId="{A1AC1A7D-F00A-4D64-A1D4-E2AA417FD104}"/>
    <dgm:cxn modelId="{C53D94B7-418D-4022-A587-B4828C3BE405}" type="presOf" srcId="{287703E9-0F31-47EF-9E79-5AD1CECFFC97}" destId="{AAAD5261-21DC-464A-B3AB-93535BC102D8}" srcOrd="0" destOrd="0" presId="urn:microsoft.com/office/officeart/2005/8/layout/process3"/>
    <dgm:cxn modelId="{CC9102D4-2314-43F5-9E99-6AC091851CE9}" type="presOf" srcId="{E4DF6EF9-7C97-4B38-B7DF-EAFB62EA6DB2}" destId="{E6148EA6-6CE8-4632-AA3B-4E81C7A2F731}" srcOrd="0" destOrd="0" presId="urn:microsoft.com/office/officeart/2005/8/layout/process3"/>
    <dgm:cxn modelId="{86BC95D7-076A-43FE-8DE7-B93B04CA32A2}" type="presOf" srcId="{287703E9-0F31-47EF-9E79-5AD1CECFFC97}" destId="{8D270A84-A707-4270-AC12-D8239257A109}" srcOrd="1" destOrd="0" presId="urn:microsoft.com/office/officeart/2005/8/layout/process3"/>
    <dgm:cxn modelId="{0ECEA4DB-0968-46FB-9FEA-08A9C4AA041E}" srcId="{E4DF6EF9-7C97-4B38-B7DF-EAFB62EA6DB2}" destId="{4D15363E-77FE-4A66-8C18-4F5800AE031D}" srcOrd="0" destOrd="0" parTransId="{CA731CBD-94A7-4155-BDD9-BF5F225C815A}" sibTransId="{B077A301-AD5C-47B9-9B62-646E52C3222C}"/>
    <dgm:cxn modelId="{B4B6CFA2-50F6-4DE4-9774-7D2B1708DEE5}" type="presParOf" srcId="{FBED28C9-63D4-422B-B1DA-C63D1E96481F}" destId="{136BFBB8-C4E2-4589-A0BD-5B70483311AA}" srcOrd="0" destOrd="0" presId="urn:microsoft.com/office/officeart/2005/8/layout/process3"/>
    <dgm:cxn modelId="{4AE0969C-DA48-4630-980D-F63BD5294078}" type="presParOf" srcId="{136BFBB8-C4E2-4589-A0BD-5B70483311AA}" destId="{E6148EA6-6CE8-4632-AA3B-4E81C7A2F731}" srcOrd="0" destOrd="0" presId="urn:microsoft.com/office/officeart/2005/8/layout/process3"/>
    <dgm:cxn modelId="{67F82136-16A8-40A0-B40F-26B4BD1A1721}" type="presParOf" srcId="{136BFBB8-C4E2-4589-A0BD-5B70483311AA}" destId="{C35213E5-A6B2-4120-8EC0-2F99FE1DE527}" srcOrd="1" destOrd="0" presId="urn:microsoft.com/office/officeart/2005/8/layout/process3"/>
    <dgm:cxn modelId="{4A763116-D6B0-4E06-B20D-8DBD5EFEC3C9}" type="presParOf" srcId="{136BFBB8-C4E2-4589-A0BD-5B70483311AA}" destId="{14AE1773-F3D6-4A5D-B5F1-F1AF6F5DA7EF}" srcOrd="2" destOrd="0" presId="urn:microsoft.com/office/officeart/2005/8/layout/process3"/>
    <dgm:cxn modelId="{D21E21F5-6E61-4331-8FDC-66335AE87FC2}" type="presParOf" srcId="{FBED28C9-63D4-422B-B1DA-C63D1E96481F}" destId="{B4926A7B-996C-416F-9372-0172BFB20E1D}" srcOrd="1" destOrd="0" presId="urn:microsoft.com/office/officeart/2005/8/layout/process3"/>
    <dgm:cxn modelId="{35942E36-ACC7-4E74-9E50-3F477D00527C}" type="presParOf" srcId="{B4926A7B-996C-416F-9372-0172BFB20E1D}" destId="{5E3F5699-8107-4E81-8D32-5EC670D179A3}" srcOrd="0" destOrd="0" presId="urn:microsoft.com/office/officeart/2005/8/layout/process3"/>
    <dgm:cxn modelId="{129CB344-BAAA-450F-BC5E-BA205A2A82AD}" type="presParOf" srcId="{FBED28C9-63D4-422B-B1DA-C63D1E96481F}" destId="{B9DC68F6-10C5-4852-80F2-EFFAC34BDA19}" srcOrd="2" destOrd="0" presId="urn:microsoft.com/office/officeart/2005/8/layout/process3"/>
    <dgm:cxn modelId="{9CE3B57B-B95E-4366-B1B1-487B3818A012}" type="presParOf" srcId="{B9DC68F6-10C5-4852-80F2-EFFAC34BDA19}" destId="{AAAD5261-21DC-464A-B3AB-93535BC102D8}" srcOrd="0" destOrd="0" presId="urn:microsoft.com/office/officeart/2005/8/layout/process3"/>
    <dgm:cxn modelId="{0FCE75F0-C631-4760-A566-45B1A7EC7963}" type="presParOf" srcId="{B9DC68F6-10C5-4852-80F2-EFFAC34BDA19}" destId="{8D270A84-A707-4270-AC12-D8239257A109}" srcOrd="1" destOrd="0" presId="urn:microsoft.com/office/officeart/2005/8/layout/process3"/>
    <dgm:cxn modelId="{0C74018A-0B5E-4E56-AB0A-79DB5EE8DCD6}" type="presParOf" srcId="{B9DC68F6-10C5-4852-80F2-EFFAC34BDA19}" destId="{DA5F29F3-4036-4286-9F65-21ABCBE2DF67}"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BBACC4-4E24-4B8A-8A01-BF8AE84989DF}" type="doc">
      <dgm:prSet loTypeId="urn:microsoft.com/office/officeart/2005/8/layout/hProcess9" loCatId="process" qsTypeId="urn:microsoft.com/office/officeart/2005/8/quickstyle/simple1" qsCatId="simple" csTypeId="urn:microsoft.com/office/officeart/2005/8/colors/accent1_2" csCatId="accent1" phldr="1"/>
      <dgm:spPr/>
    </dgm:pt>
    <dgm:pt modelId="{E033F6FB-4C53-482E-8A28-2C65857DA414}">
      <dgm:prSet phldrT="[Text]"/>
      <dgm:spPr/>
      <dgm:t>
        <a:bodyPr/>
        <a:lstStyle/>
        <a:p>
          <a:r>
            <a:rPr lang="de-DE" b="0" i="0" dirty="0">
              <a:highlight>
                <a:srgbClr val="00FF00"/>
              </a:highlight>
            </a:rPr>
            <a:t>Bag</a:t>
          </a:r>
          <a:r>
            <a:rPr lang="de-DE" b="0" i="0" dirty="0"/>
            <a:t> Datei einlesen</a:t>
          </a:r>
          <a:endParaRPr lang="de-DE" dirty="0"/>
        </a:p>
      </dgm:t>
    </dgm:pt>
    <dgm:pt modelId="{1416C568-086F-4C4A-A91E-F80B95FDC772}" type="parTrans" cxnId="{D441EF51-F6D2-4ED5-BFDD-09BC2CC9BE8A}">
      <dgm:prSet/>
      <dgm:spPr/>
      <dgm:t>
        <a:bodyPr/>
        <a:lstStyle/>
        <a:p>
          <a:endParaRPr lang="de-DE"/>
        </a:p>
      </dgm:t>
    </dgm:pt>
    <dgm:pt modelId="{48C4AC24-390E-4DBD-962E-561475E95932}" type="sibTrans" cxnId="{D441EF51-F6D2-4ED5-BFDD-09BC2CC9BE8A}">
      <dgm:prSet/>
      <dgm:spPr/>
      <dgm:t>
        <a:bodyPr/>
        <a:lstStyle/>
        <a:p>
          <a:endParaRPr lang="de-DE"/>
        </a:p>
      </dgm:t>
    </dgm:pt>
    <dgm:pt modelId="{F9AFE44A-61F0-4E3D-9BD4-2D8A6F394D3B}">
      <dgm:prSet phldrT="[Text]"/>
      <dgm:spPr/>
      <dgm:t>
        <a:bodyPr/>
        <a:lstStyle/>
        <a:p>
          <a:r>
            <a:rPr lang="de-DE" dirty="0"/>
            <a:t>Dataframe DF Extraktion anhand </a:t>
          </a:r>
          <a:r>
            <a:rPr lang="de-DE" dirty="0">
              <a:highlight>
                <a:srgbClr val="00FFFF"/>
              </a:highlight>
            </a:rPr>
            <a:t>Topic</a:t>
          </a:r>
          <a:r>
            <a:rPr lang="de-DE" dirty="0"/>
            <a:t>  </a:t>
          </a:r>
        </a:p>
      </dgm:t>
    </dgm:pt>
    <dgm:pt modelId="{7899F6FB-0482-49CD-8247-EF296E251975}" type="parTrans" cxnId="{A99F7F21-A006-4C94-9537-A41B791C336C}">
      <dgm:prSet/>
      <dgm:spPr/>
      <dgm:t>
        <a:bodyPr/>
        <a:lstStyle/>
        <a:p>
          <a:endParaRPr lang="de-DE"/>
        </a:p>
      </dgm:t>
    </dgm:pt>
    <dgm:pt modelId="{F65CD183-93EC-4842-BB2A-1744E207F2E9}" type="sibTrans" cxnId="{A99F7F21-A006-4C94-9537-A41B791C336C}">
      <dgm:prSet/>
      <dgm:spPr/>
      <dgm:t>
        <a:bodyPr/>
        <a:lstStyle/>
        <a:p>
          <a:endParaRPr lang="de-DE"/>
        </a:p>
      </dgm:t>
    </dgm:pt>
    <dgm:pt modelId="{9063875E-782B-4F66-B93E-4F3694DFD0A1}">
      <dgm:prSet phldrT="[Text]"/>
      <dgm:spPr/>
      <dgm:t>
        <a:bodyPr/>
        <a:lstStyle/>
        <a:p>
          <a:r>
            <a:rPr lang="de-DE" dirty="0"/>
            <a:t>Kripke Struktur aus der DF generieren </a:t>
          </a:r>
        </a:p>
      </dgm:t>
    </dgm:pt>
    <dgm:pt modelId="{3380BBFB-F9C2-410D-8D2E-C2D20CAAB88D}" type="parTrans" cxnId="{FCACE5B8-A2CF-4435-A922-F075F0DA97C8}">
      <dgm:prSet/>
      <dgm:spPr/>
      <dgm:t>
        <a:bodyPr/>
        <a:lstStyle/>
        <a:p>
          <a:endParaRPr lang="de-DE"/>
        </a:p>
      </dgm:t>
    </dgm:pt>
    <dgm:pt modelId="{98F39964-D646-4C7E-BD1D-8CF0A3931A80}" type="sibTrans" cxnId="{FCACE5B8-A2CF-4435-A922-F075F0DA97C8}">
      <dgm:prSet/>
      <dgm:spPr/>
      <dgm:t>
        <a:bodyPr/>
        <a:lstStyle/>
        <a:p>
          <a:endParaRPr lang="de-DE"/>
        </a:p>
      </dgm:t>
    </dgm:pt>
    <dgm:pt modelId="{05A98E45-EB52-435F-B82C-16387F679C2C}">
      <dgm:prSet/>
      <dgm:spPr/>
      <dgm:t>
        <a:bodyPr/>
        <a:lstStyle/>
        <a:p>
          <a:r>
            <a:rPr lang="de-DE" dirty="0"/>
            <a:t>Passende Formula aufrufen</a:t>
          </a:r>
        </a:p>
      </dgm:t>
    </dgm:pt>
    <dgm:pt modelId="{BF0AFD89-ED61-4A0E-A922-883CC149B2C7}" type="parTrans" cxnId="{E26D51B7-F099-4E96-BE6D-9F2E9CE686F2}">
      <dgm:prSet/>
      <dgm:spPr/>
      <dgm:t>
        <a:bodyPr/>
        <a:lstStyle/>
        <a:p>
          <a:endParaRPr lang="de-DE"/>
        </a:p>
      </dgm:t>
    </dgm:pt>
    <dgm:pt modelId="{9A834785-F261-4399-AC76-1643272038AF}" type="sibTrans" cxnId="{E26D51B7-F099-4E96-BE6D-9F2E9CE686F2}">
      <dgm:prSet/>
      <dgm:spPr/>
      <dgm:t>
        <a:bodyPr/>
        <a:lstStyle/>
        <a:p>
          <a:endParaRPr lang="de-DE"/>
        </a:p>
      </dgm:t>
    </dgm:pt>
    <dgm:pt modelId="{1E813E16-8616-4ED6-B741-28F22804672B}">
      <dgm:prSet/>
      <dgm:spPr/>
      <dgm:t>
        <a:bodyPr/>
        <a:lstStyle/>
        <a:p>
          <a:r>
            <a:rPr lang="de-DE" dirty="0"/>
            <a:t>Check Model</a:t>
          </a:r>
        </a:p>
        <a:p>
          <a:r>
            <a:rPr lang="de-DE" dirty="0"/>
            <a:t>(Kripke, Formel)</a:t>
          </a:r>
        </a:p>
      </dgm:t>
    </dgm:pt>
    <dgm:pt modelId="{BA44F659-964B-4053-8432-A0CCF04D612D}" type="parTrans" cxnId="{E14615D8-8526-4E66-A2CB-5950F6A3A091}">
      <dgm:prSet/>
      <dgm:spPr/>
      <dgm:t>
        <a:bodyPr/>
        <a:lstStyle/>
        <a:p>
          <a:endParaRPr lang="de-DE"/>
        </a:p>
      </dgm:t>
    </dgm:pt>
    <dgm:pt modelId="{5545CA11-EB34-40B7-9677-202F8B1927AB}" type="sibTrans" cxnId="{E14615D8-8526-4E66-A2CB-5950F6A3A091}">
      <dgm:prSet/>
      <dgm:spPr/>
      <dgm:t>
        <a:bodyPr/>
        <a:lstStyle/>
        <a:p>
          <a:endParaRPr lang="de-DE"/>
        </a:p>
      </dgm:t>
    </dgm:pt>
    <dgm:pt modelId="{010A242F-4842-4272-9748-BB5A15B5F2DB}">
      <dgm:prSet/>
      <dgm:spPr/>
      <dgm:t>
        <a:bodyPr/>
        <a:lstStyle/>
        <a:p>
          <a:r>
            <a:rPr lang="de-DE" dirty="0"/>
            <a:t>Ergebnis in </a:t>
          </a:r>
          <a:r>
            <a:rPr lang="de-DE" dirty="0" err="1">
              <a:highlight>
                <a:srgbClr val="FF0000"/>
              </a:highlight>
            </a:rPr>
            <a:t>txt</a:t>
          </a:r>
          <a:r>
            <a:rPr lang="de-DE" dirty="0">
              <a:highlight>
                <a:srgbClr val="FF0000"/>
              </a:highlight>
            </a:rPr>
            <a:t> Datei </a:t>
          </a:r>
          <a:r>
            <a:rPr lang="de-DE" dirty="0"/>
            <a:t>schreiben</a:t>
          </a:r>
        </a:p>
      </dgm:t>
    </dgm:pt>
    <dgm:pt modelId="{5DF857B1-C5B1-4CE6-A377-CD870E056F1E}" type="parTrans" cxnId="{A76097AA-0B48-4B4B-9F89-12DE4D299513}">
      <dgm:prSet/>
      <dgm:spPr/>
      <dgm:t>
        <a:bodyPr/>
        <a:lstStyle/>
        <a:p>
          <a:endParaRPr lang="de-DE"/>
        </a:p>
      </dgm:t>
    </dgm:pt>
    <dgm:pt modelId="{E7AC2372-9F24-4105-AFC5-E4AD3639188A}" type="sibTrans" cxnId="{A76097AA-0B48-4B4B-9F89-12DE4D299513}">
      <dgm:prSet/>
      <dgm:spPr/>
      <dgm:t>
        <a:bodyPr/>
        <a:lstStyle/>
        <a:p>
          <a:endParaRPr lang="de-DE"/>
        </a:p>
      </dgm:t>
    </dgm:pt>
    <dgm:pt modelId="{8573650B-6B24-4A63-877E-C5FE622FA1A3}" type="pres">
      <dgm:prSet presAssocID="{0FBBACC4-4E24-4B8A-8A01-BF8AE84989DF}" presName="CompostProcess" presStyleCnt="0">
        <dgm:presLayoutVars>
          <dgm:dir/>
          <dgm:resizeHandles val="exact"/>
        </dgm:presLayoutVars>
      </dgm:prSet>
      <dgm:spPr/>
    </dgm:pt>
    <dgm:pt modelId="{ED2C3506-26A1-4061-BB44-220CB81F1888}" type="pres">
      <dgm:prSet presAssocID="{0FBBACC4-4E24-4B8A-8A01-BF8AE84989DF}" presName="arrow" presStyleLbl="bgShp" presStyleIdx="0" presStyleCnt="1"/>
      <dgm:spPr/>
    </dgm:pt>
    <dgm:pt modelId="{1CBD79CA-599C-4D7A-A80F-173830EACDFE}" type="pres">
      <dgm:prSet presAssocID="{0FBBACC4-4E24-4B8A-8A01-BF8AE84989DF}" presName="linearProcess" presStyleCnt="0"/>
      <dgm:spPr/>
    </dgm:pt>
    <dgm:pt modelId="{22AB05C5-F702-4751-862B-F37F12426C14}" type="pres">
      <dgm:prSet presAssocID="{E033F6FB-4C53-482E-8A28-2C65857DA414}" presName="textNode" presStyleLbl="node1" presStyleIdx="0" presStyleCnt="6">
        <dgm:presLayoutVars>
          <dgm:bulletEnabled val="1"/>
        </dgm:presLayoutVars>
      </dgm:prSet>
      <dgm:spPr/>
    </dgm:pt>
    <dgm:pt modelId="{E8871423-EAC0-400A-A571-2A3DE86AE281}" type="pres">
      <dgm:prSet presAssocID="{48C4AC24-390E-4DBD-962E-561475E95932}" presName="sibTrans" presStyleCnt="0"/>
      <dgm:spPr/>
    </dgm:pt>
    <dgm:pt modelId="{03EA01FF-8B9A-47E1-B7BC-813C442D90A2}" type="pres">
      <dgm:prSet presAssocID="{F9AFE44A-61F0-4E3D-9BD4-2D8A6F394D3B}" presName="textNode" presStyleLbl="node1" presStyleIdx="1" presStyleCnt="6">
        <dgm:presLayoutVars>
          <dgm:bulletEnabled val="1"/>
        </dgm:presLayoutVars>
      </dgm:prSet>
      <dgm:spPr/>
    </dgm:pt>
    <dgm:pt modelId="{109BFF8D-C660-49C7-85C4-F6FDFC8C11F0}" type="pres">
      <dgm:prSet presAssocID="{F65CD183-93EC-4842-BB2A-1744E207F2E9}" presName="sibTrans" presStyleCnt="0"/>
      <dgm:spPr/>
    </dgm:pt>
    <dgm:pt modelId="{2851160C-2CBE-46AF-8CDE-96591B347B69}" type="pres">
      <dgm:prSet presAssocID="{9063875E-782B-4F66-B93E-4F3694DFD0A1}" presName="textNode" presStyleLbl="node1" presStyleIdx="2" presStyleCnt="6">
        <dgm:presLayoutVars>
          <dgm:bulletEnabled val="1"/>
        </dgm:presLayoutVars>
      </dgm:prSet>
      <dgm:spPr/>
    </dgm:pt>
    <dgm:pt modelId="{D3955C36-D79D-4091-82C8-852644D7C627}" type="pres">
      <dgm:prSet presAssocID="{98F39964-D646-4C7E-BD1D-8CF0A3931A80}" presName="sibTrans" presStyleCnt="0"/>
      <dgm:spPr/>
    </dgm:pt>
    <dgm:pt modelId="{393CD7E4-4B6B-41DC-A305-E2F42C35E744}" type="pres">
      <dgm:prSet presAssocID="{05A98E45-EB52-435F-B82C-16387F679C2C}" presName="textNode" presStyleLbl="node1" presStyleIdx="3" presStyleCnt="6">
        <dgm:presLayoutVars>
          <dgm:bulletEnabled val="1"/>
        </dgm:presLayoutVars>
      </dgm:prSet>
      <dgm:spPr/>
    </dgm:pt>
    <dgm:pt modelId="{11E23EB4-BFDE-4CE5-84D1-2B8CFC362B93}" type="pres">
      <dgm:prSet presAssocID="{9A834785-F261-4399-AC76-1643272038AF}" presName="sibTrans" presStyleCnt="0"/>
      <dgm:spPr/>
    </dgm:pt>
    <dgm:pt modelId="{CAE1919D-45C2-49C0-BDB3-C7D7C54D268B}" type="pres">
      <dgm:prSet presAssocID="{1E813E16-8616-4ED6-B741-28F22804672B}" presName="textNode" presStyleLbl="node1" presStyleIdx="4" presStyleCnt="6">
        <dgm:presLayoutVars>
          <dgm:bulletEnabled val="1"/>
        </dgm:presLayoutVars>
      </dgm:prSet>
      <dgm:spPr/>
    </dgm:pt>
    <dgm:pt modelId="{58897E18-4A4B-4EB2-9104-0C54A6C639EF}" type="pres">
      <dgm:prSet presAssocID="{5545CA11-EB34-40B7-9677-202F8B1927AB}" presName="sibTrans" presStyleCnt="0"/>
      <dgm:spPr/>
    </dgm:pt>
    <dgm:pt modelId="{8EBADA6E-CC7A-4DE6-96C4-0539ACD1A696}" type="pres">
      <dgm:prSet presAssocID="{010A242F-4842-4272-9748-BB5A15B5F2DB}" presName="textNode" presStyleLbl="node1" presStyleIdx="5" presStyleCnt="6">
        <dgm:presLayoutVars>
          <dgm:bulletEnabled val="1"/>
        </dgm:presLayoutVars>
      </dgm:prSet>
      <dgm:spPr/>
    </dgm:pt>
  </dgm:ptLst>
  <dgm:cxnLst>
    <dgm:cxn modelId="{A333CB04-B816-4943-942C-66D8C75E72CA}" type="presOf" srcId="{9063875E-782B-4F66-B93E-4F3694DFD0A1}" destId="{2851160C-2CBE-46AF-8CDE-96591B347B69}" srcOrd="0" destOrd="0" presId="urn:microsoft.com/office/officeart/2005/8/layout/hProcess9"/>
    <dgm:cxn modelId="{A99F7F21-A006-4C94-9537-A41B791C336C}" srcId="{0FBBACC4-4E24-4B8A-8A01-BF8AE84989DF}" destId="{F9AFE44A-61F0-4E3D-9BD4-2D8A6F394D3B}" srcOrd="1" destOrd="0" parTransId="{7899F6FB-0482-49CD-8247-EF296E251975}" sibTransId="{F65CD183-93EC-4842-BB2A-1744E207F2E9}"/>
    <dgm:cxn modelId="{2A23DF28-A1E3-45D0-8066-3D7F11E42B2D}" type="presOf" srcId="{010A242F-4842-4272-9748-BB5A15B5F2DB}" destId="{8EBADA6E-CC7A-4DE6-96C4-0539ACD1A696}" srcOrd="0" destOrd="0" presId="urn:microsoft.com/office/officeart/2005/8/layout/hProcess9"/>
    <dgm:cxn modelId="{9A33BF39-C7D1-40D1-8D5B-D791A275A071}" type="presOf" srcId="{05A98E45-EB52-435F-B82C-16387F679C2C}" destId="{393CD7E4-4B6B-41DC-A305-E2F42C35E744}" srcOrd="0" destOrd="0" presId="urn:microsoft.com/office/officeart/2005/8/layout/hProcess9"/>
    <dgm:cxn modelId="{503A7043-2B7C-48F0-AF5F-211EBE404A5E}" type="presOf" srcId="{1E813E16-8616-4ED6-B741-28F22804672B}" destId="{CAE1919D-45C2-49C0-BDB3-C7D7C54D268B}" srcOrd="0" destOrd="0" presId="urn:microsoft.com/office/officeart/2005/8/layout/hProcess9"/>
    <dgm:cxn modelId="{D441EF51-F6D2-4ED5-BFDD-09BC2CC9BE8A}" srcId="{0FBBACC4-4E24-4B8A-8A01-BF8AE84989DF}" destId="{E033F6FB-4C53-482E-8A28-2C65857DA414}" srcOrd="0" destOrd="0" parTransId="{1416C568-086F-4C4A-A91E-F80B95FDC772}" sibTransId="{48C4AC24-390E-4DBD-962E-561475E95932}"/>
    <dgm:cxn modelId="{5C1CC55A-6458-4825-977F-2BB35B44CF23}" type="presOf" srcId="{F9AFE44A-61F0-4E3D-9BD4-2D8A6F394D3B}" destId="{03EA01FF-8B9A-47E1-B7BC-813C442D90A2}" srcOrd="0" destOrd="0" presId="urn:microsoft.com/office/officeart/2005/8/layout/hProcess9"/>
    <dgm:cxn modelId="{B37C9789-6E94-4711-91F9-B89A8AAE1211}" type="presOf" srcId="{0FBBACC4-4E24-4B8A-8A01-BF8AE84989DF}" destId="{8573650B-6B24-4A63-877E-C5FE622FA1A3}" srcOrd="0" destOrd="0" presId="urn:microsoft.com/office/officeart/2005/8/layout/hProcess9"/>
    <dgm:cxn modelId="{A76097AA-0B48-4B4B-9F89-12DE4D299513}" srcId="{0FBBACC4-4E24-4B8A-8A01-BF8AE84989DF}" destId="{010A242F-4842-4272-9748-BB5A15B5F2DB}" srcOrd="5" destOrd="0" parTransId="{5DF857B1-C5B1-4CE6-A377-CD870E056F1E}" sibTransId="{E7AC2372-9F24-4105-AFC5-E4AD3639188A}"/>
    <dgm:cxn modelId="{B959EEB3-C308-41BB-973B-DF1DF9A8C50F}" type="presOf" srcId="{E033F6FB-4C53-482E-8A28-2C65857DA414}" destId="{22AB05C5-F702-4751-862B-F37F12426C14}" srcOrd="0" destOrd="0" presId="urn:microsoft.com/office/officeart/2005/8/layout/hProcess9"/>
    <dgm:cxn modelId="{E26D51B7-F099-4E96-BE6D-9F2E9CE686F2}" srcId="{0FBBACC4-4E24-4B8A-8A01-BF8AE84989DF}" destId="{05A98E45-EB52-435F-B82C-16387F679C2C}" srcOrd="3" destOrd="0" parTransId="{BF0AFD89-ED61-4A0E-A922-883CC149B2C7}" sibTransId="{9A834785-F261-4399-AC76-1643272038AF}"/>
    <dgm:cxn modelId="{FCACE5B8-A2CF-4435-A922-F075F0DA97C8}" srcId="{0FBBACC4-4E24-4B8A-8A01-BF8AE84989DF}" destId="{9063875E-782B-4F66-B93E-4F3694DFD0A1}" srcOrd="2" destOrd="0" parTransId="{3380BBFB-F9C2-410D-8D2E-C2D20CAAB88D}" sibTransId="{98F39964-D646-4C7E-BD1D-8CF0A3931A80}"/>
    <dgm:cxn modelId="{E14615D8-8526-4E66-A2CB-5950F6A3A091}" srcId="{0FBBACC4-4E24-4B8A-8A01-BF8AE84989DF}" destId="{1E813E16-8616-4ED6-B741-28F22804672B}" srcOrd="4" destOrd="0" parTransId="{BA44F659-964B-4053-8432-A0CCF04D612D}" sibTransId="{5545CA11-EB34-40B7-9677-202F8B1927AB}"/>
    <dgm:cxn modelId="{68A07314-6279-4B08-ACAD-EE1759F54ED5}" type="presParOf" srcId="{8573650B-6B24-4A63-877E-C5FE622FA1A3}" destId="{ED2C3506-26A1-4061-BB44-220CB81F1888}" srcOrd="0" destOrd="0" presId="urn:microsoft.com/office/officeart/2005/8/layout/hProcess9"/>
    <dgm:cxn modelId="{A73FF4CC-D07D-4A6E-8CFF-A69DDE625514}" type="presParOf" srcId="{8573650B-6B24-4A63-877E-C5FE622FA1A3}" destId="{1CBD79CA-599C-4D7A-A80F-173830EACDFE}" srcOrd="1" destOrd="0" presId="urn:microsoft.com/office/officeart/2005/8/layout/hProcess9"/>
    <dgm:cxn modelId="{A928AFB5-4D16-4533-9C9E-E056CDBA8974}" type="presParOf" srcId="{1CBD79CA-599C-4D7A-A80F-173830EACDFE}" destId="{22AB05C5-F702-4751-862B-F37F12426C14}" srcOrd="0" destOrd="0" presId="urn:microsoft.com/office/officeart/2005/8/layout/hProcess9"/>
    <dgm:cxn modelId="{22E75236-098D-4029-98F2-1BB5BC6F66DC}" type="presParOf" srcId="{1CBD79CA-599C-4D7A-A80F-173830EACDFE}" destId="{E8871423-EAC0-400A-A571-2A3DE86AE281}" srcOrd="1" destOrd="0" presId="urn:microsoft.com/office/officeart/2005/8/layout/hProcess9"/>
    <dgm:cxn modelId="{90EF288E-7E8E-4D6E-AF62-0737BCBFF50C}" type="presParOf" srcId="{1CBD79CA-599C-4D7A-A80F-173830EACDFE}" destId="{03EA01FF-8B9A-47E1-B7BC-813C442D90A2}" srcOrd="2" destOrd="0" presId="urn:microsoft.com/office/officeart/2005/8/layout/hProcess9"/>
    <dgm:cxn modelId="{47A8452D-C0F8-4791-ACEC-C1F931D056DD}" type="presParOf" srcId="{1CBD79CA-599C-4D7A-A80F-173830EACDFE}" destId="{109BFF8D-C660-49C7-85C4-F6FDFC8C11F0}" srcOrd="3" destOrd="0" presId="urn:microsoft.com/office/officeart/2005/8/layout/hProcess9"/>
    <dgm:cxn modelId="{BECF5A2D-16F4-436F-AE07-6316BCF78239}" type="presParOf" srcId="{1CBD79CA-599C-4D7A-A80F-173830EACDFE}" destId="{2851160C-2CBE-46AF-8CDE-96591B347B69}" srcOrd="4" destOrd="0" presId="urn:microsoft.com/office/officeart/2005/8/layout/hProcess9"/>
    <dgm:cxn modelId="{0F7859D8-171D-4146-9F7C-E03778A33ACA}" type="presParOf" srcId="{1CBD79CA-599C-4D7A-A80F-173830EACDFE}" destId="{D3955C36-D79D-4091-82C8-852644D7C627}" srcOrd="5" destOrd="0" presId="urn:microsoft.com/office/officeart/2005/8/layout/hProcess9"/>
    <dgm:cxn modelId="{1E5F317A-8260-4B63-95FA-F7226A165EA7}" type="presParOf" srcId="{1CBD79CA-599C-4D7A-A80F-173830EACDFE}" destId="{393CD7E4-4B6B-41DC-A305-E2F42C35E744}" srcOrd="6" destOrd="0" presId="urn:microsoft.com/office/officeart/2005/8/layout/hProcess9"/>
    <dgm:cxn modelId="{C15D07F3-DE3A-40AE-8577-387D800EF4A8}" type="presParOf" srcId="{1CBD79CA-599C-4D7A-A80F-173830EACDFE}" destId="{11E23EB4-BFDE-4CE5-84D1-2B8CFC362B93}" srcOrd="7" destOrd="0" presId="urn:microsoft.com/office/officeart/2005/8/layout/hProcess9"/>
    <dgm:cxn modelId="{889A4D26-C4BA-406A-9324-B249D0CAC6BE}" type="presParOf" srcId="{1CBD79CA-599C-4D7A-A80F-173830EACDFE}" destId="{CAE1919D-45C2-49C0-BDB3-C7D7C54D268B}" srcOrd="8" destOrd="0" presId="urn:microsoft.com/office/officeart/2005/8/layout/hProcess9"/>
    <dgm:cxn modelId="{68A4399F-B2B3-49D4-A673-05596FC66891}" type="presParOf" srcId="{1CBD79CA-599C-4D7A-A80F-173830EACDFE}" destId="{58897E18-4A4B-4EB2-9104-0C54A6C639EF}" srcOrd="9" destOrd="0" presId="urn:microsoft.com/office/officeart/2005/8/layout/hProcess9"/>
    <dgm:cxn modelId="{092CD36A-0FE1-4521-98DE-ADB60FC50380}" type="presParOf" srcId="{1CBD79CA-599C-4D7A-A80F-173830EACDFE}" destId="{8EBADA6E-CC7A-4DE6-96C4-0539ACD1A696}" srcOrd="10"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0BC726-FD02-40A3-B968-C712103A1E7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de-DE"/>
        </a:p>
      </dgm:t>
    </dgm:pt>
    <dgm:pt modelId="{CF18F16B-CC22-45ED-9EE6-10B64DAAD0E3}">
      <dgm:prSet phldrT="[Text]" custT="1"/>
      <dgm:spPr/>
      <dgm:t>
        <a:bodyPr/>
        <a:lstStyle/>
        <a:p>
          <a:r>
            <a:rPr lang="de-DE" sz="1200" dirty="0"/>
            <a:t>Beispiel: „test3” gab es keine Kollision. Das Ego ist nicht am Ziel ange­kommen und es ist unter der maximalen Geschwindigkeit gefahren.</a:t>
          </a:r>
        </a:p>
      </dgm:t>
    </dgm:pt>
    <dgm:pt modelId="{9CEEBF08-078F-4E50-ACAC-A2F9633E4E7A}" type="parTrans" cxnId="{48FFF793-8188-4189-8039-37C2C3D85CCB}">
      <dgm:prSet/>
      <dgm:spPr/>
      <dgm:t>
        <a:bodyPr/>
        <a:lstStyle/>
        <a:p>
          <a:endParaRPr lang="de-DE"/>
        </a:p>
      </dgm:t>
    </dgm:pt>
    <dgm:pt modelId="{F3F5441C-D59F-46F9-846E-6126ECAE8E44}" type="sibTrans" cxnId="{48FFF793-8188-4189-8039-37C2C3D85CCB}">
      <dgm:prSet/>
      <dgm:spPr/>
      <dgm:t>
        <a:bodyPr/>
        <a:lstStyle/>
        <a:p>
          <a:endParaRPr lang="de-DE"/>
        </a:p>
      </dgm:t>
    </dgm:pt>
    <dgm:pt modelId="{DC237742-9C60-43E0-9E21-6BBEFA4EC8F6}">
      <dgm:prSet phldrT="[Text]" custT="1"/>
      <dgm:spPr/>
      <dgm:t>
        <a:bodyPr/>
        <a:lstStyle/>
        <a:p>
          <a:r>
            <a:rPr lang="de-DE" sz="1200" dirty="0"/>
            <a:t>Simulation mit graphischer Interface wiederspiele und Nachrichten prüfen</a:t>
          </a:r>
        </a:p>
      </dgm:t>
    </dgm:pt>
    <dgm:pt modelId="{892364F0-CA6F-446A-9E34-4A3FFF68C42A}" type="parTrans" cxnId="{C2E5B160-A338-4DFA-B8DB-41F2085E57D7}">
      <dgm:prSet/>
      <dgm:spPr/>
      <dgm:t>
        <a:bodyPr/>
        <a:lstStyle/>
        <a:p>
          <a:endParaRPr lang="de-DE"/>
        </a:p>
      </dgm:t>
    </dgm:pt>
    <dgm:pt modelId="{16217D81-07CF-4A67-B7CF-A73D3DACC954}" type="sibTrans" cxnId="{C2E5B160-A338-4DFA-B8DB-41F2085E57D7}">
      <dgm:prSet/>
      <dgm:spPr/>
      <dgm:t>
        <a:bodyPr/>
        <a:lstStyle/>
        <a:p>
          <a:endParaRPr lang="de-DE"/>
        </a:p>
      </dgm:t>
    </dgm:pt>
    <dgm:pt modelId="{809095C9-28EC-4498-94BE-CAD7A817D6AE}">
      <dgm:prSet phldrT="[Text]" custT="1"/>
      <dgm:spPr/>
      <dgm:t>
        <a:bodyPr/>
        <a:lstStyle/>
        <a:p>
          <a:r>
            <a:rPr lang="de-DE" sz="1100" dirty="0"/>
            <a:t>Bag Datei wiederspielen und Nachrichten prüfen</a:t>
          </a:r>
        </a:p>
      </dgm:t>
    </dgm:pt>
    <dgm:pt modelId="{A1BBC0D4-56F9-428B-840B-2682DD25843F}" type="parTrans" cxnId="{6AC6964E-824F-4B1C-BFAF-969110FFDDA0}">
      <dgm:prSet/>
      <dgm:spPr/>
      <dgm:t>
        <a:bodyPr/>
        <a:lstStyle/>
        <a:p>
          <a:endParaRPr lang="de-DE"/>
        </a:p>
      </dgm:t>
    </dgm:pt>
    <dgm:pt modelId="{F1AC5300-175D-4910-8C15-B5C4C18C9CB3}" type="sibTrans" cxnId="{6AC6964E-824F-4B1C-BFAF-969110FFDDA0}">
      <dgm:prSet/>
      <dgm:spPr/>
      <dgm:t>
        <a:bodyPr/>
        <a:lstStyle/>
        <a:p>
          <a:endParaRPr lang="de-DE"/>
        </a:p>
      </dgm:t>
    </dgm:pt>
    <dgm:pt modelId="{64D1349A-0E66-4D7B-9E57-848F13382374}" type="pres">
      <dgm:prSet presAssocID="{8B0BC726-FD02-40A3-B968-C712103A1E78}" presName="hierChild1" presStyleCnt="0">
        <dgm:presLayoutVars>
          <dgm:orgChart val="1"/>
          <dgm:chPref val="1"/>
          <dgm:dir/>
          <dgm:animOne val="branch"/>
          <dgm:animLvl val="lvl"/>
          <dgm:resizeHandles/>
        </dgm:presLayoutVars>
      </dgm:prSet>
      <dgm:spPr/>
    </dgm:pt>
    <dgm:pt modelId="{2532F4C8-F8EF-4CA8-880F-059ECBC6F71C}" type="pres">
      <dgm:prSet presAssocID="{CF18F16B-CC22-45ED-9EE6-10B64DAAD0E3}" presName="hierRoot1" presStyleCnt="0">
        <dgm:presLayoutVars>
          <dgm:hierBranch val="init"/>
        </dgm:presLayoutVars>
      </dgm:prSet>
      <dgm:spPr/>
    </dgm:pt>
    <dgm:pt modelId="{294897EE-FAA6-4B99-94EC-3417E37648B7}" type="pres">
      <dgm:prSet presAssocID="{CF18F16B-CC22-45ED-9EE6-10B64DAAD0E3}" presName="rootComposite1" presStyleCnt="0"/>
      <dgm:spPr/>
    </dgm:pt>
    <dgm:pt modelId="{1B3D0E95-340D-4D53-88D7-2E3E1DA0217F}" type="pres">
      <dgm:prSet presAssocID="{CF18F16B-CC22-45ED-9EE6-10B64DAAD0E3}" presName="rootText1" presStyleLbl="node0" presStyleIdx="0" presStyleCnt="1" custScaleX="119815" custScaleY="102421" custLinFactNeighborX="5121" custLinFactNeighborY="-27848">
        <dgm:presLayoutVars>
          <dgm:chPref val="3"/>
        </dgm:presLayoutVars>
      </dgm:prSet>
      <dgm:spPr/>
    </dgm:pt>
    <dgm:pt modelId="{3B8A1F1F-51DF-4C4B-A5C7-7DE48B0650CB}" type="pres">
      <dgm:prSet presAssocID="{CF18F16B-CC22-45ED-9EE6-10B64DAAD0E3}" presName="rootConnector1" presStyleLbl="node1" presStyleIdx="0" presStyleCnt="0"/>
      <dgm:spPr/>
    </dgm:pt>
    <dgm:pt modelId="{CBCD05D8-8B46-45E0-A70E-8900F9FA8148}" type="pres">
      <dgm:prSet presAssocID="{CF18F16B-CC22-45ED-9EE6-10B64DAAD0E3}" presName="hierChild2" presStyleCnt="0"/>
      <dgm:spPr/>
    </dgm:pt>
    <dgm:pt modelId="{7B616FB8-F174-4A69-9122-2BEBCA468838}" type="pres">
      <dgm:prSet presAssocID="{892364F0-CA6F-446A-9E34-4A3FFF68C42A}" presName="Name37" presStyleLbl="parChTrans1D2" presStyleIdx="0" presStyleCnt="2"/>
      <dgm:spPr/>
    </dgm:pt>
    <dgm:pt modelId="{C433BFDC-3A36-4776-84CF-5E22A48B33E3}" type="pres">
      <dgm:prSet presAssocID="{DC237742-9C60-43E0-9E21-6BBEFA4EC8F6}" presName="hierRoot2" presStyleCnt="0">
        <dgm:presLayoutVars>
          <dgm:hierBranch val="init"/>
        </dgm:presLayoutVars>
      </dgm:prSet>
      <dgm:spPr/>
    </dgm:pt>
    <dgm:pt modelId="{67E11F31-7D71-4B9F-87D0-62EE4038FBE5}" type="pres">
      <dgm:prSet presAssocID="{DC237742-9C60-43E0-9E21-6BBEFA4EC8F6}" presName="rootComposite" presStyleCnt="0"/>
      <dgm:spPr/>
    </dgm:pt>
    <dgm:pt modelId="{229FDC8A-4F78-428E-8FEC-CB1A28DA5952}" type="pres">
      <dgm:prSet presAssocID="{DC237742-9C60-43E0-9E21-6BBEFA4EC8F6}" presName="rootText" presStyleLbl="node2" presStyleIdx="0" presStyleCnt="2" custScaleX="84413" custScaleY="57347" custLinFactNeighborX="-68" custLinFactNeighborY="-14498">
        <dgm:presLayoutVars>
          <dgm:chPref val="3"/>
        </dgm:presLayoutVars>
      </dgm:prSet>
      <dgm:spPr/>
    </dgm:pt>
    <dgm:pt modelId="{1176FA8A-9314-476A-902F-FCABFB940950}" type="pres">
      <dgm:prSet presAssocID="{DC237742-9C60-43E0-9E21-6BBEFA4EC8F6}" presName="rootConnector" presStyleLbl="node2" presStyleIdx="0" presStyleCnt="2"/>
      <dgm:spPr/>
    </dgm:pt>
    <dgm:pt modelId="{7B3AD8F9-E978-41B4-873D-C3C48056D692}" type="pres">
      <dgm:prSet presAssocID="{DC237742-9C60-43E0-9E21-6BBEFA4EC8F6}" presName="hierChild4" presStyleCnt="0"/>
      <dgm:spPr/>
    </dgm:pt>
    <dgm:pt modelId="{DD79F746-7E81-46F8-829F-8D2A75DA2298}" type="pres">
      <dgm:prSet presAssocID="{DC237742-9C60-43E0-9E21-6BBEFA4EC8F6}" presName="hierChild5" presStyleCnt="0"/>
      <dgm:spPr/>
    </dgm:pt>
    <dgm:pt modelId="{4B8F2141-6EC1-4F69-A2B8-CF0D065CF9D1}" type="pres">
      <dgm:prSet presAssocID="{A1BBC0D4-56F9-428B-840B-2682DD25843F}" presName="Name37" presStyleLbl="parChTrans1D2" presStyleIdx="1" presStyleCnt="2"/>
      <dgm:spPr/>
    </dgm:pt>
    <dgm:pt modelId="{1A2C6388-1032-4ACC-894F-D5DBE79E44BC}" type="pres">
      <dgm:prSet presAssocID="{809095C9-28EC-4498-94BE-CAD7A817D6AE}" presName="hierRoot2" presStyleCnt="0">
        <dgm:presLayoutVars>
          <dgm:hierBranch val="init"/>
        </dgm:presLayoutVars>
      </dgm:prSet>
      <dgm:spPr/>
    </dgm:pt>
    <dgm:pt modelId="{8BC6A2EA-ABDC-4E9A-8689-98770074A217}" type="pres">
      <dgm:prSet presAssocID="{809095C9-28EC-4498-94BE-CAD7A817D6AE}" presName="rootComposite" presStyleCnt="0"/>
      <dgm:spPr/>
    </dgm:pt>
    <dgm:pt modelId="{2E225E23-4E72-409E-859B-4AB06EC25D83}" type="pres">
      <dgm:prSet presAssocID="{809095C9-28EC-4498-94BE-CAD7A817D6AE}" presName="rootText" presStyleLbl="node2" presStyleIdx="1" presStyleCnt="2" custScaleX="82125" custScaleY="61139" custLinFactNeighborX="58157" custLinFactNeighborY="-20016">
        <dgm:presLayoutVars>
          <dgm:chPref val="3"/>
        </dgm:presLayoutVars>
      </dgm:prSet>
      <dgm:spPr/>
    </dgm:pt>
    <dgm:pt modelId="{A3260EE5-262A-40D5-915F-1672F0DD4D77}" type="pres">
      <dgm:prSet presAssocID="{809095C9-28EC-4498-94BE-CAD7A817D6AE}" presName="rootConnector" presStyleLbl="node2" presStyleIdx="1" presStyleCnt="2"/>
      <dgm:spPr/>
    </dgm:pt>
    <dgm:pt modelId="{1890351F-57C0-4D31-B548-2D3C28CA6DEA}" type="pres">
      <dgm:prSet presAssocID="{809095C9-28EC-4498-94BE-CAD7A817D6AE}" presName="hierChild4" presStyleCnt="0"/>
      <dgm:spPr/>
    </dgm:pt>
    <dgm:pt modelId="{784C2613-F741-4A58-9AEB-BC9909375FF6}" type="pres">
      <dgm:prSet presAssocID="{809095C9-28EC-4498-94BE-CAD7A817D6AE}" presName="hierChild5" presStyleCnt="0"/>
      <dgm:spPr/>
    </dgm:pt>
    <dgm:pt modelId="{030B1870-131B-476C-B6DD-27C0CE15D593}" type="pres">
      <dgm:prSet presAssocID="{CF18F16B-CC22-45ED-9EE6-10B64DAAD0E3}" presName="hierChild3" presStyleCnt="0"/>
      <dgm:spPr/>
    </dgm:pt>
  </dgm:ptLst>
  <dgm:cxnLst>
    <dgm:cxn modelId="{116C6B06-33AA-410C-A4F3-B256D28A4CF3}" type="presOf" srcId="{DC237742-9C60-43E0-9E21-6BBEFA4EC8F6}" destId="{1176FA8A-9314-476A-902F-FCABFB940950}" srcOrd="1" destOrd="0" presId="urn:microsoft.com/office/officeart/2005/8/layout/orgChart1"/>
    <dgm:cxn modelId="{C3CFD716-13E7-40A5-81CB-BAC7EE2427C7}" type="presOf" srcId="{A1BBC0D4-56F9-428B-840B-2682DD25843F}" destId="{4B8F2141-6EC1-4F69-A2B8-CF0D065CF9D1}" srcOrd="0" destOrd="0" presId="urn:microsoft.com/office/officeart/2005/8/layout/orgChart1"/>
    <dgm:cxn modelId="{ACFE8C1D-D6FA-4789-BFAB-6726A924CDF4}" type="presOf" srcId="{CF18F16B-CC22-45ED-9EE6-10B64DAAD0E3}" destId="{3B8A1F1F-51DF-4C4B-A5C7-7DE48B0650CB}" srcOrd="1" destOrd="0" presId="urn:microsoft.com/office/officeart/2005/8/layout/orgChart1"/>
    <dgm:cxn modelId="{0D8BF330-2FD0-4FAB-9E4E-A06BF9BFFF83}" type="presOf" srcId="{8B0BC726-FD02-40A3-B968-C712103A1E78}" destId="{64D1349A-0E66-4D7B-9E57-848F13382374}" srcOrd="0" destOrd="0" presId="urn:microsoft.com/office/officeart/2005/8/layout/orgChart1"/>
    <dgm:cxn modelId="{58510D3C-3468-46F2-A8A1-DBAA5D04B4FE}" type="presOf" srcId="{DC237742-9C60-43E0-9E21-6BBEFA4EC8F6}" destId="{229FDC8A-4F78-428E-8FEC-CB1A28DA5952}" srcOrd="0" destOrd="0" presId="urn:microsoft.com/office/officeart/2005/8/layout/orgChart1"/>
    <dgm:cxn modelId="{C2E5B160-A338-4DFA-B8DB-41F2085E57D7}" srcId="{CF18F16B-CC22-45ED-9EE6-10B64DAAD0E3}" destId="{DC237742-9C60-43E0-9E21-6BBEFA4EC8F6}" srcOrd="0" destOrd="0" parTransId="{892364F0-CA6F-446A-9E34-4A3FFF68C42A}" sibTransId="{16217D81-07CF-4A67-B7CF-A73D3DACC954}"/>
    <dgm:cxn modelId="{6AC6964E-824F-4B1C-BFAF-969110FFDDA0}" srcId="{CF18F16B-CC22-45ED-9EE6-10B64DAAD0E3}" destId="{809095C9-28EC-4498-94BE-CAD7A817D6AE}" srcOrd="1" destOrd="0" parTransId="{A1BBC0D4-56F9-428B-840B-2682DD25843F}" sibTransId="{F1AC5300-175D-4910-8C15-B5C4C18C9CB3}"/>
    <dgm:cxn modelId="{E4DD056F-3C00-4D65-85B8-0BBD7DCF6BC1}" type="presOf" srcId="{CF18F16B-CC22-45ED-9EE6-10B64DAAD0E3}" destId="{1B3D0E95-340D-4D53-88D7-2E3E1DA0217F}" srcOrd="0" destOrd="0" presId="urn:microsoft.com/office/officeart/2005/8/layout/orgChart1"/>
    <dgm:cxn modelId="{BA3CFA58-61E3-43A6-9003-2992EB54822A}" type="presOf" srcId="{809095C9-28EC-4498-94BE-CAD7A817D6AE}" destId="{2E225E23-4E72-409E-859B-4AB06EC25D83}" srcOrd="0" destOrd="0" presId="urn:microsoft.com/office/officeart/2005/8/layout/orgChart1"/>
    <dgm:cxn modelId="{48FFF793-8188-4189-8039-37C2C3D85CCB}" srcId="{8B0BC726-FD02-40A3-B968-C712103A1E78}" destId="{CF18F16B-CC22-45ED-9EE6-10B64DAAD0E3}" srcOrd="0" destOrd="0" parTransId="{9CEEBF08-078F-4E50-ACAC-A2F9633E4E7A}" sibTransId="{F3F5441C-D59F-46F9-846E-6126ECAE8E44}"/>
    <dgm:cxn modelId="{4A5F909C-4AC7-4755-9EE4-AE78694CD532}" type="presOf" srcId="{809095C9-28EC-4498-94BE-CAD7A817D6AE}" destId="{A3260EE5-262A-40D5-915F-1672F0DD4D77}" srcOrd="1" destOrd="0" presId="urn:microsoft.com/office/officeart/2005/8/layout/orgChart1"/>
    <dgm:cxn modelId="{2D6A0CEF-A610-4D8F-A377-5D835E9E9906}" type="presOf" srcId="{892364F0-CA6F-446A-9E34-4A3FFF68C42A}" destId="{7B616FB8-F174-4A69-9122-2BEBCA468838}" srcOrd="0" destOrd="0" presId="urn:microsoft.com/office/officeart/2005/8/layout/orgChart1"/>
    <dgm:cxn modelId="{AACDCD12-FB26-4710-A2E5-C098EB7F414B}" type="presParOf" srcId="{64D1349A-0E66-4D7B-9E57-848F13382374}" destId="{2532F4C8-F8EF-4CA8-880F-059ECBC6F71C}" srcOrd="0" destOrd="0" presId="urn:microsoft.com/office/officeart/2005/8/layout/orgChart1"/>
    <dgm:cxn modelId="{661D4448-E483-4571-8E05-CFE5BCC3CE93}" type="presParOf" srcId="{2532F4C8-F8EF-4CA8-880F-059ECBC6F71C}" destId="{294897EE-FAA6-4B99-94EC-3417E37648B7}" srcOrd="0" destOrd="0" presId="urn:microsoft.com/office/officeart/2005/8/layout/orgChart1"/>
    <dgm:cxn modelId="{C9C1922E-4B0E-457E-972B-8FAC375B962F}" type="presParOf" srcId="{294897EE-FAA6-4B99-94EC-3417E37648B7}" destId="{1B3D0E95-340D-4D53-88D7-2E3E1DA0217F}" srcOrd="0" destOrd="0" presId="urn:microsoft.com/office/officeart/2005/8/layout/orgChart1"/>
    <dgm:cxn modelId="{7DDB5316-EFB3-4DA2-80C1-66578B9D6E34}" type="presParOf" srcId="{294897EE-FAA6-4B99-94EC-3417E37648B7}" destId="{3B8A1F1F-51DF-4C4B-A5C7-7DE48B0650CB}" srcOrd="1" destOrd="0" presId="urn:microsoft.com/office/officeart/2005/8/layout/orgChart1"/>
    <dgm:cxn modelId="{FF5A4C59-03FC-406B-AF19-C58C5DB0A8B0}" type="presParOf" srcId="{2532F4C8-F8EF-4CA8-880F-059ECBC6F71C}" destId="{CBCD05D8-8B46-45E0-A70E-8900F9FA8148}" srcOrd="1" destOrd="0" presId="urn:microsoft.com/office/officeart/2005/8/layout/orgChart1"/>
    <dgm:cxn modelId="{2C93751D-9A58-40E2-A6CB-AC5286ECAC06}" type="presParOf" srcId="{CBCD05D8-8B46-45E0-A70E-8900F9FA8148}" destId="{7B616FB8-F174-4A69-9122-2BEBCA468838}" srcOrd="0" destOrd="0" presId="urn:microsoft.com/office/officeart/2005/8/layout/orgChart1"/>
    <dgm:cxn modelId="{FD5F627B-FB8D-4B63-8E36-316E1F563103}" type="presParOf" srcId="{CBCD05D8-8B46-45E0-A70E-8900F9FA8148}" destId="{C433BFDC-3A36-4776-84CF-5E22A48B33E3}" srcOrd="1" destOrd="0" presId="urn:microsoft.com/office/officeart/2005/8/layout/orgChart1"/>
    <dgm:cxn modelId="{A6FC17A7-897B-4029-82FE-48D57E9A0ED4}" type="presParOf" srcId="{C433BFDC-3A36-4776-84CF-5E22A48B33E3}" destId="{67E11F31-7D71-4B9F-87D0-62EE4038FBE5}" srcOrd="0" destOrd="0" presId="urn:microsoft.com/office/officeart/2005/8/layout/orgChart1"/>
    <dgm:cxn modelId="{63B5D304-F6DC-4F53-B460-4B7D6A74C0B5}" type="presParOf" srcId="{67E11F31-7D71-4B9F-87D0-62EE4038FBE5}" destId="{229FDC8A-4F78-428E-8FEC-CB1A28DA5952}" srcOrd="0" destOrd="0" presId="urn:microsoft.com/office/officeart/2005/8/layout/orgChart1"/>
    <dgm:cxn modelId="{03F40021-26C6-4994-8000-B7115FACBA2B}" type="presParOf" srcId="{67E11F31-7D71-4B9F-87D0-62EE4038FBE5}" destId="{1176FA8A-9314-476A-902F-FCABFB940950}" srcOrd="1" destOrd="0" presId="urn:microsoft.com/office/officeart/2005/8/layout/orgChart1"/>
    <dgm:cxn modelId="{AEB5A228-B186-4597-B435-A63992A54CC8}" type="presParOf" srcId="{C433BFDC-3A36-4776-84CF-5E22A48B33E3}" destId="{7B3AD8F9-E978-41B4-873D-C3C48056D692}" srcOrd="1" destOrd="0" presId="urn:microsoft.com/office/officeart/2005/8/layout/orgChart1"/>
    <dgm:cxn modelId="{9B27439C-51EC-4B04-98FA-2A5BA6E81FC8}" type="presParOf" srcId="{C433BFDC-3A36-4776-84CF-5E22A48B33E3}" destId="{DD79F746-7E81-46F8-829F-8D2A75DA2298}" srcOrd="2" destOrd="0" presId="urn:microsoft.com/office/officeart/2005/8/layout/orgChart1"/>
    <dgm:cxn modelId="{026B5AF2-45EA-47BA-8D68-6B6BF8AEC406}" type="presParOf" srcId="{CBCD05D8-8B46-45E0-A70E-8900F9FA8148}" destId="{4B8F2141-6EC1-4F69-A2B8-CF0D065CF9D1}" srcOrd="2" destOrd="0" presId="urn:microsoft.com/office/officeart/2005/8/layout/orgChart1"/>
    <dgm:cxn modelId="{DC0306BA-055B-4FB4-B656-9E4CF41CB87A}" type="presParOf" srcId="{CBCD05D8-8B46-45E0-A70E-8900F9FA8148}" destId="{1A2C6388-1032-4ACC-894F-D5DBE79E44BC}" srcOrd="3" destOrd="0" presId="urn:microsoft.com/office/officeart/2005/8/layout/orgChart1"/>
    <dgm:cxn modelId="{ED202710-92E6-44D1-8B9D-968505CE3177}" type="presParOf" srcId="{1A2C6388-1032-4ACC-894F-D5DBE79E44BC}" destId="{8BC6A2EA-ABDC-4E9A-8689-98770074A217}" srcOrd="0" destOrd="0" presId="urn:microsoft.com/office/officeart/2005/8/layout/orgChart1"/>
    <dgm:cxn modelId="{3E159F17-1065-4EC3-9AE0-32B86FDCC5CA}" type="presParOf" srcId="{8BC6A2EA-ABDC-4E9A-8689-98770074A217}" destId="{2E225E23-4E72-409E-859B-4AB06EC25D83}" srcOrd="0" destOrd="0" presId="urn:microsoft.com/office/officeart/2005/8/layout/orgChart1"/>
    <dgm:cxn modelId="{1BE8CDB1-8BCA-48A2-AC28-5B17D23D3540}" type="presParOf" srcId="{8BC6A2EA-ABDC-4E9A-8689-98770074A217}" destId="{A3260EE5-262A-40D5-915F-1672F0DD4D77}" srcOrd="1" destOrd="0" presId="urn:microsoft.com/office/officeart/2005/8/layout/orgChart1"/>
    <dgm:cxn modelId="{1BFE6DAD-8C98-46BA-BA50-108898B60C7E}" type="presParOf" srcId="{1A2C6388-1032-4ACC-894F-D5DBE79E44BC}" destId="{1890351F-57C0-4D31-B548-2D3C28CA6DEA}" srcOrd="1" destOrd="0" presId="urn:microsoft.com/office/officeart/2005/8/layout/orgChart1"/>
    <dgm:cxn modelId="{E23EA8D2-3614-40A6-89F0-34550A04032D}" type="presParOf" srcId="{1A2C6388-1032-4ACC-894F-D5DBE79E44BC}" destId="{784C2613-F741-4A58-9AEB-BC9909375FF6}" srcOrd="2" destOrd="0" presId="urn:microsoft.com/office/officeart/2005/8/layout/orgChart1"/>
    <dgm:cxn modelId="{ED7BBAE3-B60A-454C-8C6A-02AB34BD622A}" type="presParOf" srcId="{2532F4C8-F8EF-4CA8-880F-059ECBC6F71C}" destId="{030B1870-131B-476C-B6DD-27C0CE15D59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A01F2B-D1EC-4008-B2FB-18D95DD920F5}">
      <dsp:nvSpPr>
        <dsp:cNvPr id="0" name=""/>
        <dsp:cNvSpPr/>
      </dsp:nvSpPr>
      <dsp:spPr>
        <a:xfrm rot="5400000">
          <a:off x="-158914" y="158957"/>
          <a:ext cx="1059428" cy="74159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de-DE" sz="1800" kern="1200" dirty="0"/>
            <a:t>1</a:t>
          </a:r>
        </a:p>
      </dsp:txBody>
      <dsp:txXfrm rot="-5400000">
        <a:off x="1" y="370843"/>
        <a:ext cx="741599" cy="317829"/>
      </dsp:txXfrm>
    </dsp:sp>
    <dsp:sp modelId="{98E0F48F-EE8F-49D0-AFBB-7C8263F7278F}">
      <dsp:nvSpPr>
        <dsp:cNvPr id="0" name=""/>
        <dsp:cNvSpPr/>
      </dsp:nvSpPr>
      <dsp:spPr>
        <a:xfrm rot="5400000">
          <a:off x="4064380" y="-3322737"/>
          <a:ext cx="688628" cy="733419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de-DE" sz="1800" kern="1200" dirty="0"/>
            <a:t>Kompatible Szenarien aus NHTSA-Tabelle[20] werden ausgewählt und in einer neuen </a:t>
          </a:r>
          <a:r>
            <a:rPr lang="de-DE" sz="1800" kern="1200" dirty="0" err="1"/>
            <a:t>ADORe</a:t>
          </a:r>
          <a:r>
            <a:rPr lang="de-DE" sz="1800" kern="1200" dirty="0"/>
            <a:t>-Tabelle definiert.</a:t>
          </a:r>
        </a:p>
      </dsp:txBody>
      <dsp:txXfrm rot="-5400000">
        <a:off x="741599" y="33660"/>
        <a:ext cx="7300574" cy="621396"/>
      </dsp:txXfrm>
    </dsp:sp>
    <dsp:sp modelId="{A1D3F559-8BB4-4F23-A858-4C85CFE8EA59}">
      <dsp:nvSpPr>
        <dsp:cNvPr id="0" name=""/>
        <dsp:cNvSpPr/>
      </dsp:nvSpPr>
      <dsp:spPr>
        <a:xfrm rot="5400000">
          <a:off x="-158914" y="1100813"/>
          <a:ext cx="1059428" cy="74159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de-DE" sz="1800" kern="1200" dirty="0"/>
            <a:t>2</a:t>
          </a:r>
          <a:endParaRPr lang="de-DE" sz="1200" kern="1200" dirty="0"/>
        </a:p>
      </dsp:txBody>
      <dsp:txXfrm rot="-5400000">
        <a:off x="1" y="1312699"/>
        <a:ext cx="741599" cy="317829"/>
      </dsp:txXfrm>
    </dsp:sp>
    <dsp:sp modelId="{5F0AAB38-F81C-44B9-B975-0DAB6DC03435}">
      <dsp:nvSpPr>
        <dsp:cNvPr id="0" name=""/>
        <dsp:cNvSpPr/>
      </dsp:nvSpPr>
      <dsp:spPr>
        <a:xfrm rot="5400000">
          <a:off x="4064380" y="-2369167"/>
          <a:ext cx="688628" cy="733419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de-DE" sz="1800" kern="1200" dirty="0"/>
            <a:t>Ausgewählte Szenarien werden manuell erstellt und mit der Simulation Interface getestet.</a:t>
          </a:r>
        </a:p>
      </dsp:txBody>
      <dsp:txXfrm rot="-5400000">
        <a:off x="741599" y="987230"/>
        <a:ext cx="7300574" cy="621396"/>
      </dsp:txXfrm>
    </dsp:sp>
    <dsp:sp modelId="{7A667F9F-CE7E-448D-B732-085DC4A3A6ED}">
      <dsp:nvSpPr>
        <dsp:cNvPr id="0" name=""/>
        <dsp:cNvSpPr/>
      </dsp:nvSpPr>
      <dsp:spPr>
        <a:xfrm rot="5400000">
          <a:off x="-158914" y="2042670"/>
          <a:ext cx="1059428" cy="74159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3</a:t>
          </a:r>
        </a:p>
      </dsp:txBody>
      <dsp:txXfrm rot="-5400000">
        <a:off x="1" y="2254556"/>
        <a:ext cx="741599" cy="317829"/>
      </dsp:txXfrm>
    </dsp:sp>
    <dsp:sp modelId="{0FFAE114-388A-4AB0-BC78-6FE5168BED60}">
      <dsp:nvSpPr>
        <dsp:cNvPr id="0" name=""/>
        <dsp:cNvSpPr/>
      </dsp:nvSpPr>
      <dsp:spPr>
        <a:xfrm rot="5400000">
          <a:off x="4064380" y="-1439025"/>
          <a:ext cx="688628" cy="733419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de-DE" sz="1800" b="0" i="0" kern="1200" dirty="0"/>
            <a:t>Automatische Ausführung von Testszenarien (Docker + </a:t>
          </a:r>
          <a:r>
            <a:rPr lang="de-DE" sz="1800" b="0" i="0" kern="1200" dirty="0" err="1"/>
            <a:t>Gitlab</a:t>
          </a:r>
          <a:r>
            <a:rPr lang="de-DE" sz="1800" b="0" i="0" kern="1200" dirty="0"/>
            <a:t> CI) </a:t>
          </a:r>
          <a:endParaRPr lang="de-DE" sz="1800" kern="1200" dirty="0"/>
        </a:p>
      </dsp:txBody>
      <dsp:txXfrm rot="-5400000">
        <a:off x="741599" y="1917372"/>
        <a:ext cx="7300574" cy="621396"/>
      </dsp:txXfrm>
    </dsp:sp>
    <dsp:sp modelId="{886A08AD-2B27-44CA-9D3C-3AE716CA803D}">
      <dsp:nvSpPr>
        <dsp:cNvPr id="0" name=""/>
        <dsp:cNvSpPr/>
      </dsp:nvSpPr>
      <dsp:spPr>
        <a:xfrm rot="5400000">
          <a:off x="-158914" y="2984526"/>
          <a:ext cx="1059428" cy="74159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4</a:t>
          </a:r>
        </a:p>
      </dsp:txBody>
      <dsp:txXfrm rot="-5400000">
        <a:off x="1" y="3196412"/>
        <a:ext cx="741599" cy="317829"/>
      </dsp:txXfrm>
    </dsp:sp>
    <dsp:sp modelId="{9A7041E1-08C3-45D6-8292-9D985BA285B1}">
      <dsp:nvSpPr>
        <dsp:cNvPr id="0" name=""/>
        <dsp:cNvSpPr/>
      </dsp:nvSpPr>
      <dsp:spPr>
        <a:xfrm rot="5400000">
          <a:off x="4064380" y="-497168"/>
          <a:ext cx="688628" cy="733419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de-DE" sz="1800" kern="1200" dirty="0"/>
            <a:t>Automatische Auswertung von Testszenarien (Model Checking)</a:t>
          </a:r>
        </a:p>
      </dsp:txBody>
      <dsp:txXfrm rot="-5400000">
        <a:off x="741599" y="2859229"/>
        <a:ext cx="7300574" cy="621396"/>
      </dsp:txXfrm>
    </dsp:sp>
    <dsp:sp modelId="{21B09637-6B5F-400A-929E-C01675285786}">
      <dsp:nvSpPr>
        <dsp:cNvPr id="0" name=""/>
        <dsp:cNvSpPr/>
      </dsp:nvSpPr>
      <dsp:spPr>
        <a:xfrm rot="5400000">
          <a:off x="-158914" y="3926382"/>
          <a:ext cx="1059428" cy="74159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5</a:t>
          </a:r>
          <a:endParaRPr lang="de-DE" sz="2200" kern="1200" dirty="0"/>
        </a:p>
      </dsp:txBody>
      <dsp:txXfrm rot="-5400000">
        <a:off x="1" y="4138268"/>
        <a:ext cx="741599" cy="317829"/>
      </dsp:txXfrm>
    </dsp:sp>
    <dsp:sp modelId="{A2D73D1F-E137-47CE-8B7B-1EE09ACE024B}">
      <dsp:nvSpPr>
        <dsp:cNvPr id="0" name=""/>
        <dsp:cNvSpPr/>
      </dsp:nvSpPr>
      <dsp:spPr>
        <a:xfrm rot="5400000">
          <a:off x="4064380" y="444687"/>
          <a:ext cx="688628" cy="733419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de-DE" sz="1800" kern="1200" dirty="0"/>
            <a:t>Ergebnisse Analyse und Debuggen</a:t>
          </a:r>
        </a:p>
      </dsp:txBody>
      <dsp:txXfrm rot="-5400000">
        <a:off x="741599" y="3801084"/>
        <a:ext cx="7300574" cy="621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5F18C-70D2-44AB-B8E4-4C136DA4D142}">
      <dsp:nvSpPr>
        <dsp:cNvPr id="0" name=""/>
        <dsp:cNvSpPr/>
      </dsp:nvSpPr>
      <dsp:spPr>
        <a:xfrm>
          <a:off x="0" y="2704102"/>
          <a:ext cx="10221826" cy="65882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de-DE" sz="2400" kern="1200" dirty="0"/>
            <a:t>Jobs</a:t>
          </a:r>
        </a:p>
      </dsp:txBody>
      <dsp:txXfrm>
        <a:off x="0" y="2704102"/>
        <a:ext cx="3066547" cy="658828"/>
      </dsp:txXfrm>
    </dsp:sp>
    <dsp:sp modelId="{975C9994-3E2F-4FE3-ACC2-EC28E9FFB72B}">
      <dsp:nvSpPr>
        <dsp:cNvPr id="0" name=""/>
        <dsp:cNvSpPr/>
      </dsp:nvSpPr>
      <dsp:spPr>
        <a:xfrm>
          <a:off x="0" y="1935468"/>
          <a:ext cx="10221826" cy="65882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de-DE" sz="2400" kern="1200" dirty="0"/>
            <a:t>Stages</a:t>
          </a:r>
        </a:p>
      </dsp:txBody>
      <dsp:txXfrm>
        <a:off x="0" y="1935468"/>
        <a:ext cx="3066547" cy="658828"/>
      </dsp:txXfrm>
    </dsp:sp>
    <dsp:sp modelId="{F5151FFE-EFF1-4E5E-9FCF-156BE8427669}">
      <dsp:nvSpPr>
        <dsp:cNvPr id="0" name=""/>
        <dsp:cNvSpPr/>
      </dsp:nvSpPr>
      <dsp:spPr>
        <a:xfrm>
          <a:off x="0" y="1166835"/>
          <a:ext cx="10221826" cy="65882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de-DE" sz="2400" kern="1200" dirty="0"/>
            <a:t>Pipeline</a:t>
          </a:r>
        </a:p>
      </dsp:txBody>
      <dsp:txXfrm>
        <a:off x="0" y="1166835"/>
        <a:ext cx="3066547" cy="658828"/>
      </dsp:txXfrm>
    </dsp:sp>
    <dsp:sp modelId="{21A5D3B9-9742-486B-AD6A-21AC5B2F6267}">
      <dsp:nvSpPr>
        <dsp:cNvPr id="0" name=""/>
        <dsp:cNvSpPr/>
      </dsp:nvSpPr>
      <dsp:spPr>
        <a:xfrm>
          <a:off x="6130200" y="1221737"/>
          <a:ext cx="823535" cy="54902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err="1"/>
            <a:t>Yaml</a:t>
          </a:r>
          <a:endParaRPr lang="de-DE" sz="1000" kern="1200" dirty="0"/>
        </a:p>
      </dsp:txBody>
      <dsp:txXfrm>
        <a:off x="6146280" y="1237817"/>
        <a:ext cx="791375" cy="516863"/>
      </dsp:txXfrm>
    </dsp:sp>
    <dsp:sp modelId="{E11E7C4B-F26A-490A-8D81-F5347C13906D}">
      <dsp:nvSpPr>
        <dsp:cNvPr id="0" name=""/>
        <dsp:cNvSpPr/>
      </dsp:nvSpPr>
      <dsp:spPr>
        <a:xfrm>
          <a:off x="3479689" y="1770761"/>
          <a:ext cx="3062278" cy="219609"/>
        </a:xfrm>
        <a:custGeom>
          <a:avLst/>
          <a:gdLst/>
          <a:ahLst/>
          <a:cxnLst/>
          <a:rect l="0" t="0" r="0" b="0"/>
          <a:pathLst>
            <a:path>
              <a:moveTo>
                <a:pt x="3062278" y="0"/>
              </a:moveTo>
              <a:lnTo>
                <a:pt x="3062278" y="109804"/>
              </a:lnTo>
              <a:lnTo>
                <a:pt x="0" y="109804"/>
              </a:lnTo>
              <a:lnTo>
                <a:pt x="0" y="219609"/>
              </a:lnTo>
            </a:path>
          </a:pathLst>
        </a:custGeom>
        <a:noFill/>
        <a:ln w="25400" cap="flat" cmpd="sng" algn="ctr">
          <a:solidFill>
            <a:schemeClr val="accent1">
              <a:shade val="6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47EA1444-0D56-4A59-833A-977113F52D58}">
      <dsp:nvSpPr>
        <dsp:cNvPr id="0" name=""/>
        <dsp:cNvSpPr/>
      </dsp:nvSpPr>
      <dsp:spPr>
        <a:xfrm>
          <a:off x="3067922" y="1990371"/>
          <a:ext cx="823535" cy="54902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err="1"/>
            <a:t>Build</a:t>
          </a:r>
          <a:endParaRPr lang="de-DE" sz="1000" kern="1200" dirty="0"/>
        </a:p>
      </dsp:txBody>
      <dsp:txXfrm>
        <a:off x="3084002" y="2006451"/>
        <a:ext cx="791375" cy="516863"/>
      </dsp:txXfrm>
    </dsp:sp>
    <dsp:sp modelId="{C6F26CBB-4CFC-4D26-89AE-760F8B368FAB}">
      <dsp:nvSpPr>
        <dsp:cNvPr id="0" name=""/>
        <dsp:cNvSpPr/>
      </dsp:nvSpPr>
      <dsp:spPr>
        <a:xfrm>
          <a:off x="3433969" y="2539394"/>
          <a:ext cx="91440" cy="219609"/>
        </a:xfrm>
        <a:custGeom>
          <a:avLst/>
          <a:gdLst/>
          <a:ahLst/>
          <a:cxnLst/>
          <a:rect l="0" t="0" r="0" b="0"/>
          <a:pathLst>
            <a:path>
              <a:moveTo>
                <a:pt x="45720" y="0"/>
              </a:moveTo>
              <a:lnTo>
                <a:pt x="45720" y="219609"/>
              </a:lnTo>
            </a:path>
          </a:pathLst>
        </a:custGeom>
        <a:noFill/>
        <a:ln w="25400" cap="flat" cmpd="sng" algn="ctr">
          <a:solidFill>
            <a:schemeClr val="accent1">
              <a:shade val="8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1EB18B0E-12D5-48B6-9228-4E6321B393B4}">
      <dsp:nvSpPr>
        <dsp:cNvPr id="0" name=""/>
        <dsp:cNvSpPr/>
      </dsp:nvSpPr>
      <dsp:spPr>
        <a:xfrm>
          <a:off x="3067922" y="2759004"/>
          <a:ext cx="823535" cy="54902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err="1"/>
            <a:t>Build_adore</a:t>
          </a:r>
          <a:endParaRPr lang="de-DE" sz="1000" kern="1200" dirty="0"/>
        </a:p>
      </dsp:txBody>
      <dsp:txXfrm>
        <a:off x="3084002" y="2775084"/>
        <a:ext cx="791375" cy="516863"/>
      </dsp:txXfrm>
    </dsp:sp>
    <dsp:sp modelId="{68F40CFB-9A0A-430C-88B8-053ADA5480BB}">
      <dsp:nvSpPr>
        <dsp:cNvPr id="0" name=""/>
        <dsp:cNvSpPr/>
      </dsp:nvSpPr>
      <dsp:spPr>
        <a:xfrm>
          <a:off x="5080676" y="1770761"/>
          <a:ext cx="1461292" cy="214948"/>
        </a:xfrm>
        <a:custGeom>
          <a:avLst/>
          <a:gdLst/>
          <a:ahLst/>
          <a:cxnLst/>
          <a:rect l="0" t="0" r="0" b="0"/>
          <a:pathLst>
            <a:path>
              <a:moveTo>
                <a:pt x="1461292" y="0"/>
              </a:moveTo>
              <a:lnTo>
                <a:pt x="1461292" y="107474"/>
              </a:lnTo>
              <a:lnTo>
                <a:pt x="0" y="107474"/>
              </a:lnTo>
              <a:lnTo>
                <a:pt x="0" y="214948"/>
              </a:lnTo>
            </a:path>
          </a:pathLst>
        </a:custGeom>
        <a:noFill/>
        <a:ln w="25400" cap="flat" cmpd="sng" algn="ctr">
          <a:solidFill>
            <a:schemeClr val="accent1">
              <a:shade val="6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2A17CD57-EE13-43C0-93C7-9A47892FEE2A}">
      <dsp:nvSpPr>
        <dsp:cNvPr id="0" name=""/>
        <dsp:cNvSpPr/>
      </dsp:nvSpPr>
      <dsp:spPr>
        <a:xfrm>
          <a:off x="4455242" y="1985709"/>
          <a:ext cx="1250868" cy="54902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Unit-test</a:t>
          </a:r>
        </a:p>
      </dsp:txBody>
      <dsp:txXfrm>
        <a:off x="4471322" y="2001789"/>
        <a:ext cx="1218708" cy="516863"/>
      </dsp:txXfrm>
    </dsp:sp>
    <dsp:sp modelId="{E66C3BB0-46F5-495C-B33F-8FC43FD85B89}">
      <dsp:nvSpPr>
        <dsp:cNvPr id="0" name=""/>
        <dsp:cNvSpPr/>
      </dsp:nvSpPr>
      <dsp:spPr>
        <a:xfrm>
          <a:off x="4587370" y="2534733"/>
          <a:ext cx="493306" cy="238973"/>
        </a:xfrm>
        <a:custGeom>
          <a:avLst/>
          <a:gdLst/>
          <a:ahLst/>
          <a:cxnLst/>
          <a:rect l="0" t="0" r="0" b="0"/>
          <a:pathLst>
            <a:path>
              <a:moveTo>
                <a:pt x="493306" y="0"/>
              </a:moveTo>
              <a:lnTo>
                <a:pt x="493306" y="119486"/>
              </a:lnTo>
              <a:lnTo>
                <a:pt x="0" y="119486"/>
              </a:lnTo>
              <a:lnTo>
                <a:pt x="0" y="238973"/>
              </a:lnTo>
            </a:path>
          </a:pathLst>
        </a:custGeom>
        <a:noFill/>
        <a:ln w="25400" cap="flat" cmpd="sng" algn="ctr">
          <a:solidFill>
            <a:schemeClr val="accent1">
              <a:shade val="8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BF812F66-BAB2-49EC-9AAF-C1E6F515A518}">
      <dsp:nvSpPr>
        <dsp:cNvPr id="0" name=""/>
        <dsp:cNvSpPr/>
      </dsp:nvSpPr>
      <dsp:spPr>
        <a:xfrm>
          <a:off x="4175602" y="2773707"/>
          <a:ext cx="823535" cy="54902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err="1"/>
            <a:t>ctest</a:t>
          </a:r>
          <a:endParaRPr lang="de-DE" sz="1000" kern="1200" dirty="0"/>
        </a:p>
      </dsp:txBody>
      <dsp:txXfrm>
        <a:off x="4191682" y="2789787"/>
        <a:ext cx="791375" cy="516863"/>
      </dsp:txXfrm>
    </dsp:sp>
    <dsp:sp modelId="{DE9F482A-ADD3-4B4C-B72A-53D59A38055B}">
      <dsp:nvSpPr>
        <dsp:cNvPr id="0" name=""/>
        <dsp:cNvSpPr/>
      </dsp:nvSpPr>
      <dsp:spPr>
        <a:xfrm>
          <a:off x="6541968" y="1770761"/>
          <a:ext cx="363177" cy="219609"/>
        </a:xfrm>
        <a:custGeom>
          <a:avLst/>
          <a:gdLst/>
          <a:ahLst/>
          <a:cxnLst/>
          <a:rect l="0" t="0" r="0" b="0"/>
          <a:pathLst>
            <a:path>
              <a:moveTo>
                <a:pt x="0" y="0"/>
              </a:moveTo>
              <a:lnTo>
                <a:pt x="0" y="109804"/>
              </a:lnTo>
              <a:lnTo>
                <a:pt x="363177" y="109804"/>
              </a:lnTo>
              <a:lnTo>
                <a:pt x="363177" y="219609"/>
              </a:lnTo>
            </a:path>
          </a:pathLst>
        </a:custGeom>
        <a:noFill/>
        <a:ln w="25400" cap="flat" cmpd="sng" algn="ctr">
          <a:solidFill>
            <a:schemeClr val="accent1">
              <a:shade val="6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206F8112-757A-411C-B45B-DB7CB1DB8D92}">
      <dsp:nvSpPr>
        <dsp:cNvPr id="0" name=""/>
        <dsp:cNvSpPr/>
      </dsp:nvSpPr>
      <dsp:spPr>
        <a:xfrm>
          <a:off x="6327188" y="1990371"/>
          <a:ext cx="1155914" cy="54902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err="1"/>
            <a:t>Ci-sceanrios</a:t>
          </a:r>
          <a:endParaRPr lang="de-DE" sz="1000" kern="1200" dirty="0"/>
        </a:p>
      </dsp:txBody>
      <dsp:txXfrm>
        <a:off x="6343268" y="2006451"/>
        <a:ext cx="1123754" cy="516863"/>
      </dsp:txXfrm>
    </dsp:sp>
    <dsp:sp modelId="{0CCF89BE-3E01-43EA-9EA2-F48A6615585F}">
      <dsp:nvSpPr>
        <dsp:cNvPr id="0" name=""/>
        <dsp:cNvSpPr/>
      </dsp:nvSpPr>
      <dsp:spPr>
        <a:xfrm>
          <a:off x="5682615" y="2539394"/>
          <a:ext cx="1222530" cy="208332"/>
        </a:xfrm>
        <a:custGeom>
          <a:avLst/>
          <a:gdLst/>
          <a:ahLst/>
          <a:cxnLst/>
          <a:rect l="0" t="0" r="0" b="0"/>
          <a:pathLst>
            <a:path>
              <a:moveTo>
                <a:pt x="1222530" y="0"/>
              </a:moveTo>
              <a:lnTo>
                <a:pt x="1222530" y="104166"/>
              </a:lnTo>
              <a:lnTo>
                <a:pt x="0" y="104166"/>
              </a:lnTo>
              <a:lnTo>
                <a:pt x="0" y="208332"/>
              </a:lnTo>
            </a:path>
          </a:pathLst>
        </a:custGeom>
        <a:noFill/>
        <a:ln w="25400" cap="flat" cmpd="sng" algn="ctr">
          <a:solidFill>
            <a:schemeClr val="accent1">
              <a:shade val="8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CAF9A863-F0A9-4737-BC83-5CB69EEBE1B9}">
      <dsp:nvSpPr>
        <dsp:cNvPr id="0" name=""/>
        <dsp:cNvSpPr/>
      </dsp:nvSpPr>
      <dsp:spPr>
        <a:xfrm>
          <a:off x="5270847" y="2747727"/>
          <a:ext cx="823535" cy="54902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test0</a:t>
          </a:r>
        </a:p>
      </dsp:txBody>
      <dsp:txXfrm>
        <a:off x="5286927" y="2763807"/>
        <a:ext cx="791375" cy="516863"/>
      </dsp:txXfrm>
    </dsp:sp>
    <dsp:sp modelId="{1E1572F6-92FC-4FB0-BEAB-14B7211E84C5}">
      <dsp:nvSpPr>
        <dsp:cNvPr id="0" name=""/>
        <dsp:cNvSpPr/>
      </dsp:nvSpPr>
      <dsp:spPr>
        <a:xfrm>
          <a:off x="6859425" y="2539394"/>
          <a:ext cx="91440" cy="219609"/>
        </a:xfrm>
        <a:custGeom>
          <a:avLst/>
          <a:gdLst/>
          <a:ahLst/>
          <a:cxnLst/>
          <a:rect l="0" t="0" r="0" b="0"/>
          <a:pathLst>
            <a:path>
              <a:moveTo>
                <a:pt x="45720" y="0"/>
              </a:moveTo>
              <a:lnTo>
                <a:pt x="45720" y="219609"/>
              </a:lnTo>
            </a:path>
          </a:pathLst>
        </a:custGeom>
        <a:noFill/>
        <a:ln w="25400" cap="flat" cmpd="sng" algn="ctr">
          <a:solidFill>
            <a:schemeClr val="accent1">
              <a:shade val="8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92FAD2BD-318B-4EF4-8ACE-463F4E6DD8EE}">
      <dsp:nvSpPr>
        <dsp:cNvPr id="0" name=""/>
        <dsp:cNvSpPr/>
      </dsp:nvSpPr>
      <dsp:spPr>
        <a:xfrm>
          <a:off x="6493377" y="2759004"/>
          <a:ext cx="823535" cy="54902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a:t>
          </a:r>
        </a:p>
      </dsp:txBody>
      <dsp:txXfrm>
        <a:off x="6509457" y="2775084"/>
        <a:ext cx="791375" cy="516863"/>
      </dsp:txXfrm>
    </dsp:sp>
    <dsp:sp modelId="{68DCAB2E-45B1-4AA6-951C-DBFE6F0F0166}">
      <dsp:nvSpPr>
        <dsp:cNvPr id="0" name=""/>
        <dsp:cNvSpPr/>
      </dsp:nvSpPr>
      <dsp:spPr>
        <a:xfrm>
          <a:off x="6905145" y="2539394"/>
          <a:ext cx="1207986" cy="234312"/>
        </a:xfrm>
        <a:custGeom>
          <a:avLst/>
          <a:gdLst/>
          <a:ahLst/>
          <a:cxnLst/>
          <a:rect l="0" t="0" r="0" b="0"/>
          <a:pathLst>
            <a:path>
              <a:moveTo>
                <a:pt x="0" y="0"/>
              </a:moveTo>
              <a:lnTo>
                <a:pt x="0" y="117156"/>
              </a:lnTo>
              <a:lnTo>
                <a:pt x="1207986" y="117156"/>
              </a:lnTo>
              <a:lnTo>
                <a:pt x="1207986" y="234312"/>
              </a:lnTo>
            </a:path>
          </a:pathLst>
        </a:custGeom>
        <a:noFill/>
        <a:ln w="25400" cap="flat" cmpd="sng" algn="ctr">
          <a:solidFill>
            <a:schemeClr val="accent1">
              <a:shade val="8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936FAE27-35E8-4FC0-B9D0-FFE5F6775DEB}">
      <dsp:nvSpPr>
        <dsp:cNvPr id="0" name=""/>
        <dsp:cNvSpPr/>
      </dsp:nvSpPr>
      <dsp:spPr>
        <a:xfrm>
          <a:off x="7701364" y="2773707"/>
          <a:ext cx="823535" cy="54902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test10</a:t>
          </a:r>
        </a:p>
      </dsp:txBody>
      <dsp:txXfrm>
        <a:off x="7717444" y="2789787"/>
        <a:ext cx="791375" cy="516863"/>
      </dsp:txXfrm>
    </dsp:sp>
    <dsp:sp modelId="{8DC643E4-8BEA-4223-A42B-61693DF8D658}">
      <dsp:nvSpPr>
        <dsp:cNvPr id="0" name=""/>
        <dsp:cNvSpPr/>
      </dsp:nvSpPr>
      <dsp:spPr>
        <a:xfrm>
          <a:off x="6541968" y="1770761"/>
          <a:ext cx="2504370" cy="219609"/>
        </a:xfrm>
        <a:custGeom>
          <a:avLst/>
          <a:gdLst/>
          <a:ahLst/>
          <a:cxnLst/>
          <a:rect l="0" t="0" r="0" b="0"/>
          <a:pathLst>
            <a:path>
              <a:moveTo>
                <a:pt x="0" y="0"/>
              </a:moveTo>
              <a:lnTo>
                <a:pt x="0" y="109804"/>
              </a:lnTo>
              <a:lnTo>
                <a:pt x="2504370" y="109804"/>
              </a:lnTo>
              <a:lnTo>
                <a:pt x="2504370" y="219609"/>
              </a:lnTo>
            </a:path>
          </a:pathLst>
        </a:custGeom>
        <a:noFill/>
        <a:ln w="25400" cap="flat" cmpd="sng" algn="ctr">
          <a:solidFill>
            <a:schemeClr val="accent1">
              <a:shade val="6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9D7BE4F9-2FC5-48DC-AA34-6F2A60FB829F}">
      <dsp:nvSpPr>
        <dsp:cNvPr id="0" name=""/>
        <dsp:cNvSpPr/>
      </dsp:nvSpPr>
      <dsp:spPr>
        <a:xfrm>
          <a:off x="8076662" y="1990371"/>
          <a:ext cx="1939352" cy="54902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err="1"/>
            <a:t>Evaluation_deploy</a:t>
          </a:r>
          <a:endParaRPr lang="de-DE" sz="1000" kern="1200" dirty="0"/>
        </a:p>
      </dsp:txBody>
      <dsp:txXfrm>
        <a:off x="8092742" y="2006451"/>
        <a:ext cx="1907192" cy="516863"/>
      </dsp:txXfrm>
    </dsp:sp>
    <dsp:sp modelId="{FC3B6D06-864F-4CC9-8288-7838F7F532D6}">
      <dsp:nvSpPr>
        <dsp:cNvPr id="0" name=""/>
        <dsp:cNvSpPr/>
      </dsp:nvSpPr>
      <dsp:spPr>
        <a:xfrm>
          <a:off x="9046338" y="2539394"/>
          <a:ext cx="213271" cy="234312"/>
        </a:xfrm>
        <a:custGeom>
          <a:avLst/>
          <a:gdLst/>
          <a:ahLst/>
          <a:cxnLst/>
          <a:rect l="0" t="0" r="0" b="0"/>
          <a:pathLst>
            <a:path>
              <a:moveTo>
                <a:pt x="0" y="0"/>
              </a:moveTo>
              <a:lnTo>
                <a:pt x="0" y="117156"/>
              </a:lnTo>
              <a:lnTo>
                <a:pt x="213271" y="117156"/>
              </a:lnTo>
              <a:lnTo>
                <a:pt x="213271" y="234312"/>
              </a:lnTo>
            </a:path>
          </a:pathLst>
        </a:custGeom>
        <a:noFill/>
        <a:ln w="25400" cap="flat" cmpd="sng" algn="ctr">
          <a:solidFill>
            <a:schemeClr val="accent1">
              <a:shade val="8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D117D5E3-1E91-4F8A-9DB4-AF299C73E7CB}">
      <dsp:nvSpPr>
        <dsp:cNvPr id="0" name=""/>
        <dsp:cNvSpPr/>
      </dsp:nvSpPr>
      <dsp:spPr>
        <a:xfrm>
          <a:off x="8847842" y="2773707"/>
          <a:ext cx="823535" cy="54902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err="1"/>
            <a:t>evaluate</a:t>
          </a:r>
          <a:endParaRPr lang="de-DE" sz="1000" kern="1200" dirty="0"/>
        </a:p>
      </dsp:txBody>
      <dsp:txXfrm>
        <a:off x="8863922" y="2789787"/>
        <a:ext cx="791375" cy="5168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213E5-A6B2-4120-8EC0-2F99FE1DE527}">
      <dsp:nvSpPr>
        <dsp:cNvPr id="0" name=""/>
        <dsp:cNvSpPr/>
      </dsp:nvSpPr>
      <dsp:spPr>
        <a:xfrm>
          <a:off x="2420" y="48848"/>
          <a:ext cx="2077819" cy="76875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de-DE" sz="1200" kern="1200" dirty="0"/>
            <a:t>Ausführung Testszenario</a:t>
          </a:r>
        </a:p>
      </dsp:txBody>
      <dsp:txXfrm>
        <a:off x="2420" y="48848"/>
        <a:ext cx="2077819" cy="512500"/>
      </dsp:txXfrm>
    </dsp:sp>
    <dsp:sp modelId="{14AE1773-F3D6-4A5D-B5F1-F1AF6F5DA7EF}">
      <dsp:nvSpPr>
        <dsp:cNvPr id="0" name=""/>
        <dsp:cNvSpPr/>
      </dsp:nvSpPr>
      <dsp:spPr>
        <a:xfrm>
          <a:off x="427998" y="561349"/>
          <a:ext cx="2077819" cy="712800"/>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de-DE" sz="1200" kern="1200" dirty="0"/>
            <a:t>Input: Launch Datei</a:t>
          </a:r>
        </a:p>
        <a:p>
          <a:pPr marL="114300" lvl="1" indent="-114300" algn="l" defTabSz="533400">
            <a:lnSpc>
              <a:spcPct val="90000"/>
            </a:lnSpc>
            <a:spcBef>
              <a:spcPct val="0"/>
            </a:spcBef>
            <a:spcAft>
              <a:spcPct val="15000"/>
            </a:spcAft>
            <a:buChar char="•"/>
          </a:pPr>
          <a:r>
            <a:rPr lang="de-DE" sz="1200" kern="1200" dirty="0"/>
            <a:t>Output: Bag Datei</a:t>
          </a:r>
        </a:p>
      </dsp:txBody>
      <dsp:txXfrm>
        <a:off x="448875" y="582226"/>
        <a:ext cx="2036065" cy="671046"/>
      </dsp:txXfrm>
    </dsp:sp>
    <dsp:sp modelId="{B4926A7B-996C-416F-9372-0172BFB20E1D}">
      <dsp:nvSpPr>
        <dsp:cNvPr id="0" name=""/>
        <dsp:cNvSpPr/>
      </dsp:nvSpPr>
      <dsp:spPr>
        <a:xfrm>
          <a:off x="2395230" y="46440"/>
          <a:ext cx="667778" cy="51731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a:off x="2395230" y="149903"/>
        <a:ext cx="512583" cy="310391"/>
      </dsp:txXfrm>
    </dsp:sp>
    <dsp:sp modelId="{8D270A84-A707-4270-AC12-D8239257A109}">
      <dsp:nvSpPr>
        <dsp:cNvPr id="0" name=""/>
        <dsp:cNvSpPr/>
      </dsp:nvSpPr>
      <dsp:spPr>
        <a:xfrm>
          <a:off x="3340200" y="48848"/>
          <a:ext cx="2077819" cy="76875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de-DE" sz="1200" kern="1200" dirty="0"/>
            <a:t>Auswertung: Python Skript</a:t>
          </a:r>
        </a:p>
        <a:p>
          <a:pPr marL="0" lvl="0" indent="0" algn="l" defTabSz="533400">
            <a:lnSpc>
              <a:spcPct val="90000"/>
            </a:lnSpc>
            <a:spcBef>
              <a:spcPct val="0"/>
            </a:spcBef>
            <a:spcAft>
              <a:spcPct val="35000"/>
            </a:spcAft>
            <a:buNone/>
          </a:pPr>
          <a:r>
            <a:rPr lang="de-DE" sz="1200" kern="1200" dirty="0"/>
            <a:t>ModelChecker.py</a:t>
          </a:r>
        </a:p>
      </dsp:txBody>
      <dsp:txXfrm>
        <a:off x="3340200" y="48848"/>
        <a:ext cx="2077819" cy="512500"/>
      </dsp:txXfrm>
    </dsp:sp>
    <dsp:sp modelId="{DA5F29F3-4036-4286-9F65-21ABCBE2DF67}">
      <dsp:nvSpPr>
        <dsp:cNvPr id="0" name=""/>
        <dsp:cNvSpPr/>
      </dsp:nvSpPr>
      <dsp:spPr>
        <a:xfrm>
          <a:off x="3765777" y="561349"/>
          <a:ext cx="2077819" cy="712800"/>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de-DE" sz="1200" kern="1200" dirty="0"/>
            <a:t>Input: Bag Datei, Topics []</a:t>
          </a:r>
        </a:p>
        <a:p>
          <a:pPr marL="114300" lvl="1" indent="-114300" algn="l" defTabSz="533400">
            <a:lnSpc>
              <a:spcPct val="90000"/>
            </a:lnSpc>
            <a:spcBef>
              <a:spcPct val="0"/>
            </a:spcBef>
            <a:spcAft>
              <a:spcPct val="15000"/>
            </a:spcAft>
            <a:buChar char="•"/>
          </a:pPr>
          <a:r>
            <a:rPr lang="de-DE" sz="1200" kern="1200" dirty="0"/>
            <a:t>Output: Text Datei (Pass/Fail)</a:t>
          </a:r>
        </a:p>
      </dsp:txBody>
      <dsp:txXfrm>
        <a:off x="3786654" y="582226"/>
        <a:ext cx="2036065" cy="6710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2C3506-26A1-4061-BB44-220CB81F1888}">
      <dsp:nvSpPr>
        <dsp:cNvPr id="0" name=""/>
        <dsp:cNvSpPr/>
      </dsp:nvSpPr>
      <dsp:spPr>
        <a:xfrm>
          <a:off x="359485" y="0"/>
          <a:ext cx="4074170" cy="226678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AB05C5-F702-4751-862B-F37F12426C14}">
      <dsp:nvSpPr>
        <dsp:cNvPr id="0" name=""/>
        <dsp:cNvSpPr/>
      </dsp:nvSpPr>
      <dsp:spPr>
        <a:xfrm>
          <a:off x="1316" y="680034"/>
          <a:ext cx="766481" cy="90671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b="0" i="0" kern="1200" dirty="0">
              <a:highlight>
                <a:srgbClr val="00FF00"/>
              </a:highlight>
            </a:rPr>
            <a:t>Bag</a:t>
          </a:r>
          <a:r>
            <a:rPr lang="de-DE" sz="1000" b="0" i="0" kern="1200" dirty="0"/>
            <a:t> Datei einlesen</a:t>
          </a:r>
          <a:endParaRPr lang="de-DE" sz="1000" kern="1200" dirty="0"/>
        </a:p>
      </dsp:txBody>
      <dsp:txXfrm>
        <a:off x="38733" y="717451"/>
        <a:ext cx="691647" cy="831878"/>
      </dsp:txXfrm>
    </dsp:sp>
    <dsp:sp modelId="{03EA01FF-8B9A-47E1-B7BC-813C442D90A2}">
      <dsp:nvSpPr>
        <dsp:cNvPr id="0" name=""/>
        <dsp:cNvSpPr/>
      </dsp:nvSpPr>
      <dsp:spPr>
        <a:xfrm>
          <a:off x="806121" y="680034"/>
          <a:ext cx="766481" cy="90671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Dataframe DF Extraktion anhand </a:t>
          </a:r>
          <a:r>
            <a:rPr lang="de-DE" sz="1000" kern="1200" dirty="0">
              <a:highlight>
                <a:srgbClr val="00FFFF"/>
              </a:highlight>
            </a:rPr>
            <a:t>Topic</a:t>
          </a:r>
          <a:r>
            <a:rPr lang="de-DE" sz="1000" kern="1200" dirty="0"/>
            <a:t>  </a:t>
          </a:r>
        </a:p>
      </dsp:txBody>
      <dsp:txXfrm>
        <a:off x="843538" y="717451"/>
        <a:ext cx="691647" cy="831878"/>
      </dsp:txXfrm>
    </dsp:sp>
    <dsp:sp modelId="{2851160C-2CBE-46AF-8CDE-96591B347B69}">
      <dsp:nvSpPr>
        <dsp:cNvPr id="0" name=""/>
        <dsp:cNvSpPr/>
      </dsp:nvSpPr>
      <dsp:spPr>
        <a:xfrm>
          <a:off x="1610927" y="680034"/>
          <a:ext cx="766481" cy="90671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Kripke Struktur aus der DF generieren </a:t>
          </a:r>
        </a:p>
      </dsp:txBody>
      <dsp:txXfrm>
        <a:off x="1648344" y="717451"/>
        <a:ext cx="691647" cy="831878"/>
      </dsp:txXfrm>
    </dsp:sp>
    <dsp:sp modelId="{393CD7E4-4B6B-41DC-A305-E2F42C35E744}">
      <dsp:nvSpPr>
        <dsp:cNvPr id="0" name=""/>
        <dsp:cNvSpPr/>
      </dsp:nvSpPr>
      <dsp:spPr>
        <a:xfrm>
          <a:off x="2415733" y="680034"/>
          <a:ext cx="766481" cy="90671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Passende Formula aufrufen</a:t>
          </a:r>
        </a:p>
      </dsp:txBody>
      <dsp:txXfrm>
        <a:off x="2453150" y="717451"/>
        <a:ext cx="691647" cy="831878"/>
      </dsp:txXfrm>
    </dsp:sp>
    <dsp:sp modelId="{CAE1919D-45C2-49C0-BDB3-C7D7C54D268B}">
      <dsp:nvSpPr>
        <dsp:cNvPr id="0" name=""/>
        <dsp:cNvSpPr/>
      </dsp:nvSpPr>
      <dsp:spPr>
        <a:xfrm>
          <a:off x="3220538" y="680034"/>
          <a:ext cx="766481" cy="90671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Check Model</a:t>
          </a:r>
        </a:p>
        <a:p>
          <a:pPr marL="0" lvl="0" indent="0" algn="ctr" defTabSz="444500">
            <a:lnSpc>
              <a:spcPct val="90000"/>
            </a:lnSpc>
            <a:spcBef>
              <a:spcPct val="0"/>
            </a:spcBef>
            <a:spcAft>
              <a:spcPct val="35000"/>
            </a:spcAft>
            <a:buNone/>
          </a:pPr>
          <a:r>
            <a:rPr lang="de-DE" sz="1000" kern="1200" dirty="0"/>
            <a:t>(Kripke, Formel)</a:t>
          </a:r>
        </a:p>
      </dsp:txBody>
      <dsp:txXfrm>
        <a:off x="3257955" y="717451"/>
        <a:ext cx="691647" cy="831878"/>
      </dsp:txXfrm>
    </dsp:sp>
    <dsp:sp modelId="{8EBADA6E-CC7A-4DE6-96C4-0539ACD1A696}">
      <dsp:nvSpPr>
        <dsp:cNvPr id="0" name=""/>
        <dsp:cNvSpPr/>
      </dsp:nvSpPr>
      <dsp:spPr>
        <a:xfrm>
          <a:off x="4025344" y="680034"/>
          <a:ext cx="766481" cy="90671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Ergebnis in </a:t>
          </a:r>
          <a:r>
            <a:rPr lang="de-DE" sz="1000" kern="1200" dirty="0" err="1">
              <a:highlight>
                <a:srgbClr val="FF0000"/>
              </a:highlight>
            </a:rPr>
            <a:t>txt</a:t>
          </a:r>
          <a:r>
            <a:rPr lang="de-DE" sz="1000" kern="1200" dirty="0">
              <a:highlight>
                <a:srgbClr val="FF0000"/>
              </a:highlight>
            </a:rPr>
            <a:t> Datei </a:t>
          </a:r>
          <a:r>
            <a:rPr lang="de-DE" sz="1000" kern="1200" dirty="0"/>
            <a:t>schreiben</a:t>
          </a:r>
        </a:p>
      </dsp:txBody>
      <dsp:txXfrm>
        <a:off x="4062761" y="717451"/>
        <a:ext cx="691647" cy="8318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8F2141-6EC1-4F69-A2B8-CF0D065CF9D1}">
      <dsp:nvSpPr>
        <dsp:cNvPr id="0" name=""/>
        <dsp:cNvSpPr/>
      </dsp:nvSpPr>
      <dsp:spPr>
        <a:xfrm>
          <a:off x="3454215" y="1787541"/>
          <a:ext cx="1663393" cy="415585"/>
        </a:xfrm>
        <a:custGeom>
          <a:avLst/>
          <a:gdLst/>
          <a:ahLst/>
          <a:cxnLst/>
          <a:rect l="0" t="0" r="0" b="0"/>
          <a:pathLst>
            <a:path>
              <a:moveTo>
                <a:pt x="0" y="0"/>
              </a:moveTo>
              <a:lnTo>
                <a:pt x="0" y="49075"/>
              </a:lnTo>
              <a:lnTo>
                <a:pt x="1663393" y="49075"/>
              </a:lnTo>
              <a:lnTo>
                <a:pt x="1663393" y="415585"/>
              </a:lnTo>
            </a:path>
          </a:pathLst>
        </a:custGeom>
        <a:noFill/>
        <a:ln w="25400" cap="flat" cmpd="sng" algn="ctr">
          <a:solidFill>
            <a:schemeClr val="accent1">
              <a:shade val="6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7B616FB8-F174-4A69-9122-2BEBCA468838}">
      <dsp:nvSpPr>
        <dsp:cNvPr id="0" name=""/>
        <dsp:cNvSpPr/>
      </dsp:nvSpPr>
      <dsp:spPr>
        <a:xfrm>
          <a:off x="1473261" y="1787541"/>
          <a:ext cx="1980953" cy="511890"/>
        </a:xfrm>
        <a:custGeom>
          <a:avLst/>
          <a:gdLst/>
          <a:ahLst/>
          <a:cxnLst/>
          <a:rect l="0" t="0" r="0" b="0"/>
          <a:pathLst>
            <a:path>
              <a:moveTo>
                <a:pt x="1980953" y="0"/>
              </a:moveTo>
              <a:lnTo>
                <a:pt x="1980953" y="145380"/>
              </a:lnTo>
              <a:lnTo>
                <a:pt x="0" y="145380"/>
              </a:lnTo>
              <a:lnTo>
                <a:pt x="0" y="511890"/>
              </a:lnTo>
            </a:path>
          </a:pathLst>
        </a:custGeom>
        <a:noFill/>
        <a:ln w="25400" cap="flat" cmpd="sng" algn="ctr">
          <a:solidFill>
            <a:schemeClr val="accent1">
              <a:shade val="6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1B3D0E95-340D-4D53-88D7-2E3E1DA0217F}">
      <dsp:nvSpPr>
        <dsp:cNvPr id="0" name=""/>
        <dsp:cNvSpPr/>
      </dsp:nvSpPr>
      <dsp:spPr>
        <a:xfrm>
          <a:off x="1363099" y="0"/>
          <a:ext cx="4182232" cy="178754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e-DE" sz="1200" kern="1200" dirty="0"/>
            <a:t>Beispiel: „test3” gab es keine Kollision. Das Ego ist nicht am Ziel ange­kommen und es ist unter der maximalen Geschwindigkeit gefahren.</a:t>
          </a:r>
        </a:p>
      </dsp:txBody>
      <dsp:txXfrm>
        <a:off x="1363099" y="0"/>
        <a:ext cx="4182232" cy="1787541"/>
      </dsp:txXfrm>
    </dsp:sp>
    <dsp:sp modelId="{229FDC8A-4F78-428E-8FEC-CB1A28DA5952}">
      <dsp:nvSpPr>
        <dsp:cNvPr id="0" name=""/>
        <dsp:cNvSpPr/>
      </dsp:nvSpPr>
      <dsp:spPr>
        <a:xfrm>
          <a:off x="11" y="2299431"/>
          <a:ext cx="2946499" cy="100087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e-DE" sz="1200" kern="1200" dirty="0"/>
            <a:t>Simulation mit graphischer Interface wiederspiele und Nachrichten prüfen</a:t>
          </a:r>
        </a:p>
      </dsp:txBody>
      <dsp:txXfrm>
        <a:off x="11" y="2299431"/>
        <a:ext cx="2946499" cy="1000870"/>
      </dsp:txXfrm>
    </dsp:sp>
    <dsp:sp modelId="{2E225E23-4E72-409E-859B-4AB06EC25D83}">
      <dsp:nvSpPr>
        <dsp:cNvPr id="0" name=""/>
        <dsp:cNvSpPr/>
      </dsp:nvSpPr>
      <dsp:spPr>
        <a:xfrm>
          <a:off x="3684291" y="2203126"/>
          <a:ext cx="2866634" cy="10670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de-DE" sz="1100" kern="1200" dirty="0"/>
            <a:t>Bag Datei wiederspielen und Nachrichten prüfen</a:t>
          </a:r>
        </a:p>
      </dsp:txBody>
      <dsp:txXfrm>
        <a:off x="3684291" y="2203126"/>
        <a:ext cx="2866634" cy="10670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7CE81B-4963-411E-9854-EFA443C74437}" type="datetimeFigureOut">
              <a:rPr lang="de-DE" smtClean="0"/>
              <a:t>13.06.2021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2126D-0BE6-4E89-A0C5-8A313E55DBCA}" type="slidenum">
              <a:rPr lang="de-DE" smtClean="0"/>
              <a:t>‹Nr.›</a:t>
            </a:fld>
            <a:endParaRPr lang="de-DE"/>
          </a:p>
        </p:txBody>
      </p:sp>
    </p:spTree>
    <p:extLst>
      <p:ext uri="{BB962C8B-B14F-4D97-AF65-F5344CB8AC3E}">
        <p14:creationId xmlns:p14="http://schemas.microsoft.com/office/powerpoint/2010/main" val="2477366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noRot="1" noChangeAspect="1"/>
          </p:cNvSpPr>
          <p:nvPr>
            <p:ph type="sldImg"/>
          </p:nvPr>
        </p:nvSpPr>
        <p:spPr>
          <a:xfrm>
            <a:off x="2978150" y="563563"/>
            <a:ext cx="4941888" cy="2779712"/>
          </a:xfrm>
          <a:prstGeom prst="rect">
            <a:avLst/>
          </a:prstGeom>
        </p:spPr>
      </p:sp>
      <p:sp>
        <p:nvSpPr>
          <p:cNvPr id="436" name="PlaceHolder 2"/>
          <p:cNvSpPr>
            <a:spLocks noGrp="1"/>
          </p:cNvSpPr>
          <p:nvPr>
            <p:ph type="body"/>
          </p:nvPr>
        </p:nvSpPr>
        <p:spPr>
          <a:xfrm>
            <a:off x="1090080" y="3522240"/>
            <a:ext cx="8718120" cy="3336120"/>
          </a:xfrm>
          <a:prstGeom prst="rect">
            <a:avLst/>
          </a:prstGeom>
        </p:spPr>
        <p:txBody>
          <a:bodyPr lIns="0" tIns="0" rIns="0" bIns="0">
            <a:noAutofit/>
          </a:bodyPr>
          <a:lstStyle/>
          <a:p>
            <a:r>
              <a:rPr lang="de-DE" sz="2000" b="0" strike="noStrike" spc="-1" dirty="0">
                <a:latin typeface="Arial"/>
              </a:rPr>
              <a:t>Guten Tag Herr </a:t>
            </a:r>
            <a:r>
              <a:rPr lang="de-DE" sz="2000" b="0" strike="noStrike" spc="-1" dirty="0" err="1">
                <a:latin typeface="Arial"/>
              </a:rPr>
              <a:t>Professpr</a:t>
            </a:r>
            <a:r>
              <a:rPr lang="de-DE" sz="2000" b="0" strike="noStrike" spc="-1" dirty="0">
                <a:latin typeface="Arial"/>
              </a:rPr>
              <a:t> </a:t>
            </a:r>
            <a:r>
              <a:rPr lang="de-DE" sz="2000" b="0" strike="noStrike" spc="-1" dirty="0" err="1">
                <a:latin typeface="Arial"/>
              </a:rPr>
              <a:t>lewkowitz</a:t>
            </a:r>
            <a:r>
              <a:rPr lang="de-DE" sz="2000" b="0" strike="noStrike" spc="-1" dirty="0">
                <a:latin typeface="Arial"/>
              </a:rPr>
              <a:t>, Herr Professor </a:t>
            </a:r>
            <a:r>
              <a:rPr lang="de-DE" sz="2000" b="0" strike="noStrike" spc="-1" dirty="0" err="1">
                <a:latin typeface="Arial"/>
              </a:rPr>
              <a:t>szatmari</a:t>
            </a:r>
            <a:endParaRPr lang="de-DE" sz="2000" b="0" strike="noStrike" spc="-1" dirty="0">
              <a:latin typeface="Arial"/>
            </a:endParaRPr>
          </a:p>
          <a:p>
            <a:r>
              <a:rPr lang="de-DE" sz="2000" b="0" strike="noStrike" spc="-1" dirty="0">
                <a:latin typeface="Arial"/>
              </a:rPr>
              <a:t>Heute </a:t>
            </a:r>
            <a:r>
              <a:rPr lang="de-DE" sz="2000" b="0" strike="noStrike" spc="-1" dirty="0" err="1">
                <a:latin typeface="Arial"/>
              </a:rPr>
              <a:t>möchze</a:t>
            </a:r>
            <a:r>
              <a:rPr lang="de-DE" sz="2000" b="0" strike="noStrike" spc="-1" dirty="0">
                <a:latin typeface="Arial"/>
              </a:rPr>
              <a:t> ich meine Masterarbeit zum Thema </a:t>
            </a:r>
            <a:r>
              <a:rPr lang="de-DE" sz="2000" b="0" strike="noStrike" spc="-1" dirty="0" err="1">
                <a:latin typeface="Arial"/>
              </a:rPr>
              <a:t>simulive</a:t>
            </a:r>
            <a:r>
              <a:rPr lang="de-DE" sz="2000" b="0" strike="noStrike" spc="-1" dirty="0">
                <a:latin typeface="Arial"/>
              </a:rPr>
              <a:t> Absicherung automatisierter </a:t>
            </a:r>
            <a:r>
              <a:rPr lang="de-DE" sz="2000" b="0" strike="noStrike" spc="-1" dirty="0" err="1">
                <a:latin typeface="Arial"/>
              </a:rPr>
              <a:t>Fharzeuge</a:t>
            </a:r>
            <a:r>
              <a:rPr lang="de-DE" sz="2000" b="0" strike="noStrike" spc="-1" dirty="0">
                <a:latin typeface="Arial"/>
              </a:rPr>
              <a:t> </a:t>
            </a:r>
            <a:r>
              <a:rPr lang="de-DE" sz="2000" b="0" strike="noStrike" spc="-1" dirty="0" err="1">
                <a:latin typeface="Arial"/>
              </a:rPr>
              <a:t>presentieren</a:t>
            </a:r>
            <a:r>
              <a:rPr lang="de-DE" sz="2000" b="0" strike="noStrike" spc="-1" dirty="0">
                <a:latin typeface="Arial"/>
              </a:rPr>
              <a:t>.</a:t>
            </a:r>
          </a:p>
          <a:p>
            <a:r>
              <a:rPr lang="de-DE" sz="2000" b="0" strike="noStrike" spc="-1" dirty="0">
                <a:latin typeface="Arial"/>
              </a:rPr>
              <a:t>Diese Arbeit war im Auftrag der DLR.</a:t>
            </a:r>
          </a:p>
        </p:txBody>
      </p:sp>
      <p:sp>
        <p:nvSpPr>
          <p:cNvPr id="437" name="CustomShape 3"/>
          <p:cNvSpPr/>
          <p:nvPr/>
        </p:nvSpPr>
        <p:spPr>
          <a:xfrm>
            <a:off x="6168960" y="7045200"/>
            <a:ext cx="4728600" cy="3708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FDC7F66F-A592-4F99-AA2C-8C22A706BF93}" type="slidenum">
              <a:rPr kumimoji="0" lang="de-DE" sz="1400" b="0" i="0" u="none" strike="noStrike" kern="1200" cap="none" spc="-1" normalizeH="0" baseline="0" noProof="0">
                <a:ln>
                  <a:noFill/>
                </a:ln>
                <a:solidFill>
                  <a:srgbClr val="000000"/>
                </a:solidFill>
                <a:effectLst/>
                <a:uLnTx/>
                <a:uFillTx/>
                <a:latin typeface="Calibri"/>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1</a:t>
            </a:fld>
            <a:endParaRPr kumimoji="0" lang="de-DE" sz="14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ISo2626: Definiert die Fahrzeugsicherheit in Abwesenheit unangemessener Risikos durch die Hard­ und Software Designfehlern oder Fehlverhalten in elektrischen und elektronischen Autos[33].</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Es erfordert eine Gefahrenanalyse und eine Ri­sikobewertung (HARA 6) zur Bestimmung des Gefährdungsgrads des Fahr­zeugs[34]. HARA identifiziert Fehlermittels FMEA7[35] und HAZOP8 [36] Tech­niken[37]. ISO 26262 ist in zehn Teile gegliedert[38]</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err="1">
                <a:solidFill>
                  <a:schemeClr val="tx1"/>
                </a:solidFill>
                <a:effectLst/>
                <a:latin typeface="+mn-lt"/>
                <a:ea typeface="+mn-ea"/>
                <a:cs typeface="+mn-cs"/>
              </a:rPr>
              <a:t>FuSa</a:t>
            </a:r>
            <a:r>
              <a:rPr lang="de-DE" sz="1200" b="0" i="0" kern="1200" dirty="0">
                <a:solidFill>
                  <a:schemeClr val="tx1"/>
                </a:solidFill>
                <a:effectLst/>
                <a:latin typeface="+mn-lt"/>
                <a:ea typeface="+mn-ea"/>
                <a:cs typeface="+mn-cs"/>
              </a:rPr>
              <a:t>: der </a:t>
            </a:r>
            <a:r>
              <a:rPr lang="de-DE" sz="1200" b="0" i="0" kern="1200" dirty="0" err="1">
                <a:solidFill>
                  <a:schemeClr val="tx1"/>
                </a:solidFill>
                <a:effectLst/>
                <a:latin typeface="+mn-lt"/>
                <a:ea typeface="+mn-ea"/>
                <a:cs typeface="+mn-cs"/>
              </a:rPr>
              <a:t>Worst­Case­Anforderungen</a:t>
            </a:r>
            <a:r>
              <a:rPr lang="de-DE" sz="1200" b="0" i="0" kern="1200" dirty="0">
                <a:solidFill>
                  <a:schemeClr val="tx1"/>
                </a:solidFill>
                <a:effectLst/>
                <a:latin typeface="+mn-lt"/>
                <a:ea typeface="+mn-ea"/>
                <a:cs typeface="+mn-cs"/>
              </a:rPr>
              <a:t> und dessen Implemen­tierung in HW und/oder SW, damit ein System mindestens diese </a:t>
            </a:r>
            <a:r>
              <a:rPr lang="de-DE" sz="1200" b="0" i="0" kern="1200" dirty="0" err="1">
                <a:solidFill>
                  <a:schemeClr val="tx1"/>
                </a:solidFill>
                <a:effectLst/>
                <a:latin typeface="+mn-lt"/>
                <a:ea typeface="+mn-ea"/>
                <a:cs typeface="+mn-cs"/>
              </a:rPr>
              <a:t>Worst­Case­Anforderungen</a:t>
            </a:r>
            <a:r>
              <a:rPr lang="de-DE" sz="1200" b="0" i="0" kern="1200" dirty="0">
                <a:solidFill>
                  <a:schemeClr val="tx1"/>
                </a:solidFill>
                <a:effectLst/>
                <a:latin typeface="+mn-lt"/>
                <a:ea typeface="+mn-ea"/>
                <a:cs typeface="+mn-cs"/>
              </a:rPr>
              <a:t> erfüllen kann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2000" b="0" strike="noStrike" spc="-1" dirty="0">
              <a:latin typeface="Arial"/>
            </a:endParaRPr>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10</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711071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Zur Sicherheit Standard:</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Die </a:t>
            </a:r>
            <a:r>
              <a:rPr lang="de-DE" sz="1200" b="0" i="0" kern="1200" dirty="0" err="1">
                <a:solidFill>
                  <a:schemeClr val="tx1"/>
                </a:solidFill>
                <a:effectLst/>
                <a:latin typeface="+mn-lt"/>
                <a:ea typeface="+mn-ea"/>
                <a:cs typeface="+mn-cs"/>
              </a:rPr>
              <a:t>Nitsa</a:t>
            </a:r>
            <a:r>
              <a:rPr lang="de-DE" sz="1200" b="0" i="0" kern="1200" dirty="0">
                <a:solidFill>
                  <a:schemeClr val="tx1"/>
                </a:solidFill>
                <a:effectLst/>
                <a:latin typeface="+mn-lt"/>
                <a:ea typeface="+mn-ea"/>
                <a:cs typeface="+mn-cs"/>
              </a:rPr>
              <a:t> ist eine </a:t>
            </a:r>
            <a:r>
              <a:rPr lang="de-DE" sz="1200" b="0" i="0" kern="1200" dirty="0" err="1">
                <a:solidFill>
                  <a:schemeClr val="tx1"/>
                </a:solidFill>
                <a:effectLst/>
                <a:latin typeface="+mn-lt"/>
                <a:ea typeface="+mn-ea"/>
                <a:cs typeface="+mn-cs"/>
              </a:rPr>
              <a:t>us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agentur</a:t>
            </a:r>
            <a:r>
              <a:rPr lang="de-DE" sz="1200" b="0" i="0" kern="1200" dirty="0">
                <a:solidFill>
                  <a:schemeClr val="tx1"/>
                </a:solidFill>
                <a:effectLst/>
                <a:latin typeface="+mn-lt"/>
                <a:ea typeface="+mn-ea"/>
                <a:cs typeface="+mn-cs"/>
              </a:rPr>
              <a:t> für </a:t>
            </a:r>
            <a:r>
              <a:rPr lang="de-DE" sz="1200" b="0" i="0" kern="1200" dirty="0" err="1">
                <a:solidFill>
                  <a:schemeClr val="tx1"/>
                </a:solidFill>
                <a:effectLst/>
                <a:latin typeface="+mn-lt"/>
                <a:ea typeface="+mn-ea"/>
                <a:cs typeface="+mn-cs"/>
              </a:rPr>
              <a:t>Verkehsicherheit</a:t>
            </a:r>
            <a:endParaRPr lang="de-DE"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Die hat mehrere Framework publiziert, unter anderen diesem Framework.</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Dabei geht es um Testszenarien in der Simulation zu erstellen.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Die </a:t>
            </a:r>
            <a:r>
              <a:rPr lang="de-DE" sz="1200" b="0" i="0" kern="1200" dirty="0" err="1">
                <a:solidFill>
                  <a:schemeClr val="tx1"/>
                </a:solidFill>
                <a:effectLst/>
                <a:latin typeface="+mn-lt"/>
                <a:ea typeface="+mn-ea"/>
                <a:cs typeface="+mn-cs"/>
              </a:rPr>
              <a:t>Nitsa</a:t>
            </a:r>
            <a:r>
              <a:rPr lang="de-DE" sz="1200" b="0" i="0" kern="1200" dirty="0">
                <a:solidFill>
                  <a:schemeClr val="tx1"/>
                </a:solidFill>
                <a:effectLst/>
                <a:latin typeface="+mn-lt"/>
                <a:ea typeface="+mn-ea"/>
                <a:cs typeface="+mn-cs"/>
              </a:rPr>
              <a:t> beschreibt ein Testszenario als vier dimensionale Matrix.</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Das taktische Manöververhalten bezieht sich auf die unmittelbaren Steue­rungsaufgaben, die das AF ausführt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ODD­ Elemente definieren im Allgemeinen die Betriebs­umgebung in der das AF  während des Tests navigieren soll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strike="noStrike" kern="1200" spc="-1" dirty="0">
                <a:solidFill>
                  <a:schemeClr val="tx1"/>
                </a:solidFill>
                <a:effectLst/>
                <a:latin typeface="+mn-lt"/>
                <a:ea typeface="+mn-ea"/>
                <a:cs typeface="+mn-cs"/>
              </a:rPr>
              <a:t>O</a:t>
            </a:r>
            <a:r>
              <a:rPr lang="de-DE" sz="1200" b="0" i="0" kern="1200" dirty="0">
                <a:solidFill>
                  <a:schemeClr val="tx1"/>
                </a:solidFill>
                <a:effectLst/>
                <a:latin typeface="+mn-lt"/>
                <a:ea typeface="+mn-ea"/>
                <a:cs typeface="+mn-cs"/>
              </a:rPr>
              <a:t>EDR­ Fähigkeiten betreffen direkt die Objekte und Ereignisse, auf die das AF während des Tests trifft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strike="noStrike" kern="1200" spc="-1" dirty="0">
                <a:solidFill>
                  <a:schemeClr val="tx1"/>
                </a:solidFill>
                <a:effectLst/>
                <a:latin typeface="+mn-lt"/>
                <a:ea typeface="+mn-ea"/>
                <a:cs typeface="+mn-cs"/>
              </a:rPr>
              <a:t>D</a:t>
            </a:r>
            <a:r>
              <a:rPr lang="de-DE" sz="1200" b="0" i="0" kern="1200" dirty="0">
                <a:solidFill>
                  <a:schemeClr val="tx1"/>
                </a:solidFill>
                <a:effectLst/>
                <a:latin typeface="+mn-lt"/>
                <a:ea typeface="+mn-ea"/>
                <a:cs typeface="+mn-cs"/>
              </a:rPr>
              <a:t>as Ausfallmodus ­Verhalten kann durch Injektion von Fehlern oder einer Simulation von Aus­fällen getestet werden</a:t>
            </a:r>
            <a:endParaRPr lang="de-DE" sz="2000" b="0" strike="noStrike" spc="-1" dirty="0">
              <a:latin typeface="Arial"/>
            </a:endParaRPr>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11</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259885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Pegasus wurde von </a:t>
            </a:r>
            <a:r>
              <a:rPr lang="de-DE" sz="2000" b="0" strike="noStrike" spc="-1" dirty="0" err="1">
                <a:latin typeface="Arial"/>
              </a:rPr>
              <a:t>dlr</a:t>
            </a:r>
            <a:r>
              <a:rPr lang="de-DE" sz="2000" b="0" strike="noStrike" spc="-1" dirty="0">
                <a:latin typeface="Arial"/>
              </a:rPr>
              <a:t> im </a:t>
            </a:r>
            <a:r>
              <a:rPr lang="de-DE" sz="2000" b="0" strike="noStrike" spc="-1" dirty="0" err="1">
                <a:latin typeface="Arial"/>
              </a:rPr>
              <a:t>kollaboration</a:t>
            </a:r>
            <a:r>
              <a:rPr lang="de-DE" sz="2000" b="0" strike="noStrike" spc="-1" dirty="0">
                <a:latin typeface="Arial"/>
              </a:rPr>
              <a:t> mit anderen OEMs entwickelt.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Pegasus eine Toolchain </a:t>
            </a:r>
            <a:r>
              <a:rPr lang="de-DE" sz="2000" b="0" strike="noStrike" spc="-1" dirty="0" err="1">
                <a:latin typeface="Arial"/>
              </a:rPr>
              <a:t>definerit</a:t>
            </a:r>
            <a:r>
              <a:rPr lang="de-DE" sz="2000" b="0" strike="noStrike" spc="-1" dirty="0">
                <a:latin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Zuerst werden Szenarien  aus </a:t>
            </a:r>
            <a:r>
              <a:rPr lang="de-DE" sz="2000" b="0" strike="noStrike" spc="-1" dirty="0" err="1">
                <a:latin typeface="Arial"/>
              </a:rPr>
              <a:t>verkehrsdaten</a:t>
            </a:r>
            <a:r>
              <a:rPr lang="de-DE" sz="2000" b="0" strike="noStrike" spc="-1" dirty="0">
                <a:latin typeface="Arial"/>
              </a:rPr>
              <a:t> (2) aus  realen Quellen wie FOT, NDS und Autounfalldatenbanken extrahiert und in </a:t>
            </a:r>
            <a:r>
              <a:rPr lang="de-DE" sz="2000" b="0" strike="noStrike" spc="-1" dirty="0" err="1">
                <a:latin typeface="Arial"/>
              </a:rPr>
              <a:t>Peagsus</a:t>
            </a:r>
            <a:r>
              <a:rPr lang="de-DE" sz="2000" b="0" strike="noStrike" spc="-1" dirty="0">
                <a:latin typeface="Arial"/>
              </a:rPr>
              <a:t> Format in Daten </a:t>
            </a:r>
            <a:r>
              <a:rPr lang="de-DE" sz="2000" b="0" strike="noStrike" spc="-1" dirty="0" err="1">
                <a:latin typeface="Arial"/>
              </a:rPr>
              <a:t>bank</a:t>
            </a:r>
            <a:r>
              <a:rPr lang="de-DE" sz="2000" b="0" strike="noStrike" spc="-1" dirty="0">
                <a:latin typeface="Arial"/>
              </a:rPr>
              <a:t> gespeichert.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Logische Szenarien, logische </a:t>
            </a:r>
            <a:r>
              <a:rPr lang="de-DE" sz="2000" b="0" strike="noStrike" spc="-1" dirty="0" err="1">
                <a:latin typeface="Arial"/>
              </a:rPr>
              <a:t>Simplified</a:t>
            </a:r>
            <a:r>
              <a:rPr lang="de-DE" sz="2000" b="0" strike="noStrike" spc="-1" dirty="0">
                <a:latin typeface="Arial"/>
              </a:rPr>
              <a:t> Road und </a:t>
            </a:r>
            <a:r>
              <a:rPr lang="de-DE" sz="2000" b="0" strike="noStrike" spc="-1" dirty="0" err="1">
                <a:latin typeface="Arial"/>
              </a:rPr>
              <a:t>Paramterer</a:t>
            </a:r>
            <a:r>
              <a:rPr lang="de-DE" sz="2000" b="0" strike="noStrike" spc="-1" dirty="0">
                <a:latin typeface="Arial"/>
              </a:rPr>
              <a:t> File mit pass fail Kriterien werden in Automation </a:t>
            </a:r>
            <a:r>
              <a:rPr lang="de-DE" sz="2000" b="0" strike="noStrike" spc="-1" dirty="0" err="1">
                <a:latin typeface="Arial"/>
              </a:rPr>
              <a:t>tool</a:t>
            </a:r>
            <a:r>
              <a:rPr lang="de-DE" sz="2000" b="0" strike="noStrike" spc="-1" dirty="0">
                <a:latin typeface="Arial"/>
              </a:rPr>
              <a:t> eingespeist.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Mittels des ,,Test Automation Tool werden Testfälle mit festen Parametern erstellt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Anhand von </a:t>
            </a:r>
            <a:r>
              <a:rPr lang="de-DE" sz="2000" b="0" strike="noStrike" spc="-1" dirty="0" err="1">
                <a:latin typeface="Arial"/>
              </a:rPr>
              <a:t>Transpiler</a:t>
            </a:r>
            <a:r>
              <a:rPr lang="de-DE" sz="2000" b="0" strike="noStrike" spc="-1" dirty="0">
                <a:latin typeface="Arial"/>
              </a:rPr>
              <a:t> und </a:t>
            </a:r>
            <a:r>
              <a:rPr lang="de-DE" sz="2000" b="0" strike="noStrike" spc="-1" dirty="0" err="1">
                <a:latin typeface="Arial"/>
              </a:rPr>
              <a:t>OpenDrive</a:t>
            </a:r>
            <a:r>
              <a:rPr lang="de-DE" sz="2000" b="0" strike="noStrike" spc="-1" dirty="0">
                <a:latin typeface="Arial"/>
              </a:rPr>
              <a:t>  werden konkrete Szenarien in standardisiertem Format generiert. Testszenarien werden via ,,Simulation Tools'' getestet. Simulationsergebnisse werden anhand von variierten Pass/Fail Kriterien ausgewertet.</a:t>
            </a:r>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12</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4225677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spc="-1" dirty="0" err="1">
                <a:solidFill>
                  <a:prstClr val="black"/>
                </a:solidFill>
              </a:rPr>
              <a:t>Adore</a:t>
            </a:r>
            <a:r>
              <a:rPr lang="de-DE" sz="2000" spc="-1" dirty="0">
                <a:solidFill>
                  <a:prstClr val="black"/>
                </a:solidFill>
              </a:rPr>
              <a:t> ist eine modulare Software </a:t>
            </a:r>
            <a:r>
              <a:rPr lang="de-DE" sz="2000" spc="-1" dirty="0" err="1">
                <a:solidFill>
                  <a:prstClr val="black"/>
                </a:solidFill>
              </a:rPr>
              <a:t>bibliothek</a:t>
            </a:r>
            <a:r>
              <a:rPr lang="de-DE" sz="2000" spc="-1" dirty="0">
                <a:solidFill>
                  <a:prstClr val="black"/>
                </a:solidFill>
              </a:rPr>
              <a:t> Planung, Steue­rung und Simulation von automatisierten Fahrzeuge</a:t>
            </a:r>
            <a:r>
              <a:rPr lang="en-US" sz="2000" spc="-1" dirty="0">
                <a:solidFill>
                  <a:prstClr val="black"/>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Die verwendet ROS als </a:t>
            </a:r>
            <a:r>
              <a:rPr lang="de-DE" sz="1200" b="0" i="0" kern="1200" dirty="0" err="1">
                <a:solidFill>
                  <a:schemeClr val="tx1"/>
                </a:solidFill>
                <a:effectLst/>
                <a:latin typeface="+mn-lt"/>
                <a:ea typeface="+mn-ea"/>
                <a:cs typeface="+mn-cs"/>
              </a:rPr>
              <a:t>Middelware</a:t>
            </a:r>
            <a:r>
              <a:rPr lang="de-DE" sz="1200" b="0" i="0" kern="1200" dirty="0">
                <a:solidFill>
                  <a:schemeClr val="tx1"/>
                </a:solidFill>
                <a:effectLst/>
                <a:latin typeface="+mn-lt"/>
                <a:ea typeface="+mn-ea"/>
                <a:cs typeface="+mn-cs"/>
              </a:rPr>
              <a:t> für Nachrichten </a:t>
            </a:r>
            <a:r>
              <a:rPr lang="de-DE" sz="1200" b="0" i="0" kern="1200" dirty="0" err="1">
                <a:solidFill>
                  <a:schemeClr val="tx1"/>
                </a:solidFill>
                <a:effectLst/>
                <a:latin typeface="+mn-lt"/>
                <a:ea typeface="+mn-ea"/>
                <a:cs typeface="+mn-cs"/>
              </a:rPr>
              <a:t>austauch</a:t>
            </a:r>
            <a:r>
              <a:rPr lang="de-DE" sz="1200" b="0" i="0" kern="1200" dirty="0">
                <a:solidFill>
                  <a:schemeClr val="tx1"/>
                </a:solidFill>
                <a:effectLst/>
                <a:latin typeface="+mn-lt"/>
                <a:ea typeface="+mn-ea"/>
                <a:cs typeface="+mn-cs"/>
              </a:rPr>
              <a:t> zwischen Module. Diese verwendet SUMO um mit </a:t>
            </a:r>
            <a:r>
              <a:rPr lang="de-DE" sz="1200" b="0" i="0" kern="1200" dirty="0" err="1">
                <a:solidFill>
                  <a:schemeClr val="tx1"/>
                </a:solidFill>
                <a:effectLst/>
                <a:latin typeface="+mn-lt"/>
                <a:ea typeface="+mn-ea"/>
                <a:cs typeface="+mn-cs"/>
              </a:rPr>
              <a:t>sumo</a:t>
            </a:r>
            <a:r>
              <a:rPr lang="de-DE" sz="1200" b="0" i="0" kern="1200" dirty="0">
                <a:solidFill>
                  <a:schemeClr val="tx1"/>
                </a:solidFill>
                <a:effectLst/>
                <a:latin typeface="+mn-lt"/>
                <a:ea typeface="+mn-ea"/>
                <a:cs typeface="+mn-cs"/>
              </a:rPr>
              <a:t> Fahrzeuge zu interagieren.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Das ganze Framework wird anhand </a:t>
            </a:r>
            <a:r>
              <a:rPr lang="de-DE" sz="1200" b="0" i="0" kern="1200" dirty="0" err="1">
                <a:solidFill>
                  <a:schemeClr val="tx1"/>
                </a:solidFill>
                <a:effectLst/>
                <a:latin typeface="+mn-lt"/>
                <a:ea typeface="+mn-ea"/>
                <a:cs typeface="+mn-cs"/>
              </a:rPr>
              <a:t>Gitlab</a:t>
            </a:r>
            <a:r>
              <a:rPr lang="de-DE" sz="1200" b="0" i="0" kern="1200" dirty="0">
                <a:solidFill>
                  <a:schemeClr val="tx1"/>
                </a:solidFill>
                <a:effectLst/>
                <a:latin typeface="+mn-lt"/>
                <a:ea typeface="+mn-ea"/>
                <a:cs typeface="+mn-cs"/>
              </a:rPr>
              <a:t> verwaltet. Dazu wurde Docker für die Virtualisierung verwendet. </a:t>
            </a:r>
            <a:r>
              <a:rPr lang="de-DE" sz="1200" b="0" i="0" kern="1200" dirty="0" err="1">
                <a:solidFill>
                  <a:schemeClr val="tx1"/>
                </a:solidFill>
                <a:effectLst/>
                <a:latin typeface="+mn-lt"/>
                <a:ea typeface="+mn-ea"/>
                <a:cs typeface="+mn-cs"/>
              </a:rPr>
              <a:t>Adore</a:t>
            </a:r>
            <a:r>
              <a:rPr lang="de-DE" sz="1200" b="0" i="0" kern="1200" dirty="0">
                <a:solidFill>
                  <a:schemeClr val="tx1"/>
                </a:solidFill>
                <a:effectLst/>
                <a:latin typeface="+mn-lt"/>
                <a:ea typeface="+mn-ea"/>
                <a:cs typeface="+mn-cs"/>
              </a:rPr>
              <a:t> ist </a:t>
            </a:r>
            <a:r>
              <a:rPr lang="de-DE" sz="1200" b="0" i="0" kern="1200" dirty="0" err="1">
                <a:solidFill>
                  <a:schemeClr val="tx1"/>
                </a:solidFill>
                <a:effectLst/>
                <a:latin typeface="+mn-lt"/>
                <a:ea typeface="+mn-ea"/>
                <a:cs typeface="+mn-cs"/>
              </a:rPr>
              <a:t>hautptsaächlich</a:t>
            </a:r>
            <a:r>
              <a:rPr lang="de-DE" sz="1200" b="0" i="0" kern="1200" dirty="0">
                <a:solidFill>
                  <a:schemeClr val="tx1"/>
                </a:solidFill>
                <a:effectLst/>
                <a:latin typeface="+mn-lt"/>
                <a:ea typeface="+mn-ea"/>
                <a:cs typeface="+mn-cs"/>
              </a:rPr>
              <a:t> in </a:t>
            </a:r>
            <a:r>
              <a:rPr lang="de-DE" sz="1200" b="0" i="0" kern="1200" dirty="0" err="1">
                <a:solidFill>
                  <a:schemeClr val="tx1"/>
                </a:solidFill>
                <a:effectLst/>
                <a:latin typeface="+mn-lt"/>
                <a:ea typeface="+mn-ea"/>
                <a:cs typeface="+mn-cs"/>
              </a:rPr>
              <a:t>c++</a:t>
            </a:r>
            <a:r>
              <a:rPr lang="de-DE" sz="1200" b="0" i="0" kern="1200" dirty="0">
                <a:solidFill>
                  <a:schemeClr val="tx1"/>
                </a:solidFill>
                <a:effectLst/>
                <a:latin typeface="+mn-lt"/>
                <a:ea typeface="+mn-ea"/>
                <a:cs typeface="+mn-cs"/>
              </a:rPr>
              <a:t> und </a:t>
            </a:r>
            <a:r>
              <a:rPr lang="de-DE" sz="1200" b="0" i="0" kern="1200" dirty="0" err="1">
                <a:solidFill>
                  <a:schemeClr val="tx1"/>
                </a:solidFill>
                <a:effectLst/>
                <a:latin typeface="+mn-lt"/>
                <a:ea typeface="+mn-ea"/>
                <a:cs typeface="+mn-cs"/>
              </a:rPr>
              <a:t>python</a:t>
            </a:r>
            <a:r>
              <a:rPr lang="de-DE" sz="1200" b="0" i="0" kern="1200" dirty="0">
                <a:solidFill>
                  <a:schemeClr val="tx1"/>
                </a:solidFill>
                <a:effectLst/>
                <a:latin typeface="+mn-lt"/>
                <a:ea typeface="+mn-ea"/>
                <a:cs typeface="+mn-cs"/>
              </a:rPr>
              <a:t> programmiert.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2000" b="0" strike="noStrike" spc="-1" dirty="0">
              <a:latin typeface="Arial"/>
            </a:endParaRPr>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13</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566084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spc="-1" dirty="0">
                <a:solidFill>
                  <a:prstClr val="black"/>
                </a:solidFill>
              </a:rPr>
              <a:t>Die </a:t>
            </a:r>
            <a:r>
              <a:rPr lang="de-DE" sz="2000" spc="-1" dirty="0" err="1">
                <a:solidFill>
                  <a:prstClr val="black"/>
                </a:solidFill>
              </a:rPr>
              <a:t>lösung</a:t>
            </a:r>
            <a:r>
              <a:rPr lang="de-DE" sz="2000" spc="-1" dirty="0">
                <a:solidFill>
                  <a:prstClr val="black"/>
                </a:solidFill>
              </a:rPr>
              <a:t> </a:t>
            </a:r>
            <a:r>
              <a:rPr lang="de-DE" sz="2000" spc="-1" dirty="0" err="1">
                <a:solidFill>
                  <a:prstClr val="black"/>
                </a:solidFill>
              </a:rPr>
              <a:t>konzept</a:t>
            </a:r>
            <a:r>
              <a:rPr lang="de-DE" sz="2000" spc="-1" dirty="0">
                <a:solidFill>
                  <a:prstClr val="black"/>
                </a:solidFill>
              </a:rPr>
              <a:t> </a:t>
            </a:r>
            <a:r>
              <a:rPr lang="de-DE" sz="2000" spc="-1" dirty="0" err="1">
                <a:solidFill>
                  <a:prstClr val="black"/>
                </a:solidFill>
              </a:rPr>
              <a:t>bessiert</a:t>
            </a:r>
            <a:r>
              <a:rPr lang="de-DE" sz="2000" spc="-1" dirty="0">
                <a:solidFill>
                  <a:prstClr val="black"/>
                </a:solidFill>
              </a:rPr>
              <a:t> auf 5 Schritte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solidFill>
                  <a:prstClr val="black"/>
                </a:solidFill>
                <a:latin typeface="Arial"/>
              </a:rPr>
              <a:t>Erste Schritt im nächste Folie.</a:t>
            </a:r>
            <a:endParaRPr lang="de-DE" sz="2000" b="0" strike="noStrike" spc="-1" dirty="0">
              <a:latin typeface="Arial"/>
            </a:endParaRPr>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14</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6276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spc="-1" dirty="0">
                <a:solidFill>
                  <a:prstClr val="black"/>
                </a:solidFill>
              </a:rPr>
              <a:t>Im ersten Schritt werden passende </a:t>
            </a:r>
            <a:r>
              <a:rPr lang="de-DE" sz="2000" spc="-1" dirty="0" err="1">
                <a:solidFill>
                  <a:prstClr val="black"/>
                </a:solidFill>
              </a:rPr>
              <a:t>szenarien</a:t>
            </a:r>
            <a:r>
              <a:rPr lang="de-DE" sz="2000" spc="-1" dirty="0">
                <a:solidFill>
                  <a:prstClr val="black"/>
                </a:solidFill>
              </a:rPr>
              <a:t> in vergleichbare </a:t>
            </a:r>
            <a:r>
              <a:rPr lang="de-DE" sz="2000" spc="-1" dirty="0" err="1">
                <a:solidFill>
                  <a:prstClr val="black"/>
                </a:solidFill>
              </a:rPr>
              <a:t>adore</a:t>
            </a:r>
            <a:r>
              <a:rPr lang="de-DE" sz="2000" spc="-1" dirty="0">
                <a:solidFill>
                  <a:prstClr val="black"/>
                </a:solidFill>
              </a:rPr>
              <a:t> </a:t>
            </a:r>
            <a:r>
              <a:rPr lang="de-DE" sz="2000" spc="-1" dirty="0" err="1">
                <a:solidFill>
                  <a:prstClr val="black"/>
                </a:solidFill>
              </a:rPr>
              <a:t>tabelle</a:t>
            </a:r>
            <a:r>
              <a:rPr lang="de-DE" sz="2000" spc="-1" dirty="0">
                <a:solidFill>
                  <a:prstClr val="black"/>
                </a:solidFill>
              </a:rPr>
              <a:t> definiert.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solidFill>
                  <a:prstClr val="black"/>
                </a:solidFill>
                <a:latin typeface="Arial"/>
              </a:rPr>
              <a:t>Hier sind Szenarien vergleichbar mit </a:t>
            </a:r>
            <a:r>
              <a:rPr lang="de-DE" sz="2000" b="0" strike="noStrike" spc="-1" dirty="0" err="1">
                <a:solidFill>
                  <a:prstClr val="black"/>
                </a:solidFill>
                <a:latin typeface="Arial"/>
              </a:rPr>
              <a:t>nitsa</a:t>
            </a:r>
            <a:r>
              <a:rPr lang="de-DE" sz="2000" b="0" strike="noStrike" spc="-1" dirty="0">
                <a:solidFill>
                  <a:prstClr val="black"/>
                </a:solidFill>
                <a:latin typeface="Arial"/>
              </a:rPr>
              <a:t>, </a:t>
            </a:r>
            <a:r>
              <a:rPr lang="de-DE" sz="2000" b="0" strike="noStrike" spc="-1" dirty="0" err="1">
                <a:solidFill>
                  <a:prstClr val="black"/>
                </a:solidFill>
                <a:latin typeface="Arial"/>
              </a:rPr>
              <a:t>waymo</a:t>
            </a:r>
            <a:r>
              <a:rPr lang="de-DE" sz="2000" b="0" strike="noStrike" spc="-1" dirty="0">
                <a:solidFill>
                  <a:prstClr val="black"/>
                </a:solidFill>
                <a:latin typeface="Arial"/>
              </a:rPr>
              <a:t> und </a:t>
            </a:r>
            <a:r>
              <a:rPr lang="de-DE" sz="2000" b="0" strike="noStrike" spc="-1" dirty="0" err="1">
                <a:solidFill>
                  <a:prstClr val="black"/>
                </a:solidFill>
                <a:latin typeface="Arial"/>
              </a:rPr>
              <a:t>adore</a:t>
            </a:r>
            <a:r>
              <a:rPr lang="de-DE" sz="2000" b="0" strike="noStrike" spc="-1" dirty="0">
                <a:solidFill>
                  <a:prstClr val="black"/>
                </a:solidFill>
                <a:latin typeface="Arial"/>
              </a:rPr>
              <a:t>. Diese Szenarien werden in </a:t>
            </a:r>
            <a:r>
              <a:rPr lang="de-DE" sz="2000" b="0" strike="noStrike" spc="-1" dirty="0" err="1">
                <a:solidFill>
                  <a:prstClr val="black"/>
                </a:solidFill>
                <a:latin typeface="Arial"/>
              </a:rPr>
              <a:t>laucnh</a:t>
            </a:r>
            <a:r>
              <a:rPr lang="de-DE" sz="2000" b="0" strike="noStrike" spc="-1" dirty="0">
                <a:solidFill>
                  <a:prstClr val="black"/>
                </a:solidFill>
                <a:latin typeface="Arial"/>
              </a:rPr>
              <a:t> </a:t>
            </a:r>
            <a:r>
              <a:rPr lang="de-DE" sz="2000" b="0" strike="noStrike" spc="-1" dirty="0" err="1">
                <a:solidFill>
                  <a:prstClr val="black"/>
                </a:solidFill>
                <a:latin typeface="Arial"/>
              </a:rPr>
              <a:t>datei</a:t>
            </a:r>
            <a:r>
              <a:rPr lang="de-DE" sz="2000" b="0" strike="noStrike" spc="-1" dirty="0">
                <a:solidFill>
                  <a:prstClr val="black"/>
                </a:solidFill>
                <a:latin typeface="Arial"/>
              </a:rPr>
              <a:t> definiert .launch und mit </a:t>
            </a:r>
            <a:r>
              <a:rPr lang="de-DE" sz="2000" b="0" strike="noStrike" spc="-1" dirty="0" err="1">
                <a:solidFill>
                  <a:prstClr val="black"/>
                </a:solidFill>
                <a:latin typeface="Arial"/>
              </a:rPr>
              <a:t>Gui</a:t>
            </a:r>
            <a:r>
              <a:rPr lang="de-DE" sz="2000" b="0" strike="noStrike" spc="-1" dirty="0">
                <a:solidFill>
                  <a:prstClr val="black"/>
                </a:solidFill>
                <a:latin typeface="Arial"/>
              </a:rPr>
              <a:t> simuliert</a:t>
            </a:r>
            <a:endParaRPr lang="de-DE" sz="2000" b="0" strike="noStrike" spc="-1" dirty="0">
              <a:latin typeface="Arial"/>
            </a:endParaRPr>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15</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345220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spc="-1" dirty="0">
                <a:solidFill>
                  <a:prstClr val="black"/>
                </a:solidFill>
              </a:rPr>
              <a:t>Erste </a:t>
            </a:r>
            <a:r>
              <a:rPr lang="de-DE" sz="2000" spc="-1" dirty="0" err="1">
                <a:solidFill>
                  <a:prstClr val="black"/>
                </a:solidFill>
              </a:rPr>
              <a:t>beispiel</a:t>
            </a:r>
            <a:r>
              <a:rPr lang="de-DE" sz="2000" spc="-1" dirty="0">
                <a:solidFill>
                  <a:prstClr val="black"/>
                </a:solidFill>
              </a:rPr>
              <a:t> ist der Lane </a:t>
            </a:r>
            <a:r>
              <a:rPr lang="de-DE" sz="2000" spc="-1" dirty="0" err="1">
                <a:solidFill>
                  <a:prstClr val="black"/>
                </a:solidFill>
              </a:rPr>
              <a:t>following</a:t>
            </a:r>
            <a:r>
              <a:rPr lang="de-DE" sz="2000" spc="-1" dirty="0">
                <a:solidFill>
                  <a:prstClr val="black"/>
                </a:solidFill>
              </a:rPr>
              <a:t> verhalten,  wobei folgt das Ego Sumo </a:t>
            </a:r>
            <a:r>
              <a:rPr lang="de-DE" sz="2000" spc="-1" dirty="0" err="1">
                <a:solidFill>
                  <a:prstClr val="black"/>
                </a:solidFill>
              </a:rPr>
              <a:t>fahrzeuge</a:t>
            </a:r>
            <a:r>
              <a:rPr lang="de-DE" sz="2000" spc="-1" dirty="0">
                <a:solidFill>
                  <a:prstClr val="black"/>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err="1">
                <a:solidFill>
                  <a:prstClr val="black"/>
                </a:solidFill>
                <a:latin typeface="Arial"/>
              </a:rPr>
              <a:t>Leidr</a:t>
            </a:r>
            <a:r>
              <a:rPr lang="de-DE" sz="2000" b="0" strike="noStrike" spc="-1" dirty="0">
                <a:solidFill>
                  <a:prstClr val="black"/>
                </a:solidFill>
                <a:latin typeface="Arial"/>
              </a:rPr>
              <a:t> ist die Auflösung nicht so ganz.</a:t>
            </a:r>
            <a:endParaRPr lang="de-DE" sz="2000" b="0" strike="noStrike" spc="-1" dirty="0">
              <a:latin typeface="Arial"/>
            </a:endParaRPr>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16</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126024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spc="-1" dirty="0">
                <a:solidFill>
                  <a:prstClr val="black"/>
                </a:solidFill>
              </a:rPr>
              <a:t>Das zweite </a:t>
            </a:r>
            <a:r>
              <a:rPr lang="de-DE" sz="2000" spc="-1" dirty="0" err="1">
                <a:solidFill>
                  <a:prstClr val="black"/>
                </a:solidFill>
              </a:rPr>
              <a:t>beispiel</a:t>
            </a:r>
            <a:r>
              <a:rPr lang="de-DE" sz="2000" spc="-1" dirty="0">
                <a:solidFill>
                  <a:prstClr val="black"/>
                </a:solidFill>
              </a:rPr>
              <a:t> ist </a:t>
            </a:r>
            <a:r>
              <a:rPr lang="de-DE" sz="2000" spc="-1" dirty="0" err="1">
                <a:solidFill>
                  <a:prstClr val="black"/>
                </a:solidFill>
              </a:rPr>
              <a:t>lane</a:t>
            </a:r>
            <a:r>
              <a:rPr lang="de-DE" sz="2000" spc="-1" dirty="0">
                <a:solidFill>
                  <a:prstClr val="black"/>
                </a:solidFill>
              </a:rPr>
              <a:t> </a:t>
            </a:r>
            <a:r>
              <a:rPr lang="de-DE" sz="2000" spc="-1" dirty="0" err="1">
                <a:solidFill>
                  <a:prstClr val="black"/>
                </a:solidFill>
              </a:rPr>
              <a:t>change</a:t>
            </a:r>
            <a:r>
              <a:rPr lang="de-DE" sz="2000" spc="-1" dirty="0">
                <a:solidFill>
                  <a:prstClr val="black"/>
                </a:solidFill>
              </a:rPr>
              <a:t> verhalten, wobei das </a:t>
            </a:r>
            <a:r>
              <a:rPr lang="de-DE" sz="2000" spc="-1" dirty="0" err="1">
                <a:solidFill>
                  <a:prstClr val="black"/>
                </a:solidFill>
              </a:rPr>
              <a:t>ego</a:t>
            </a:r>
            <a:r>
              <a:rPr lang="de-DE" sz="2000" spc="-1" dirty="0">
                <a:solidFill>
                  <a:prstClr val="black"/>
                </a:solidFill>
              </a:rPr>
              <a:t> die linke spür </a:t>
            </a:r>
            <a:r>
              <a:rPr lang="de-DE" sz="2000" spc="-1" dirty="0" err="1">
                <a:solidFill>
                  <a:prstClr val="black"/>
                </a:solidFill>
              </a:rPr>
              <a:t>annimt</a:t>
            </a:r>
            <a:r>
              <a:rPr lang="de-DE" sz="2000" spc="-1" dirty="0">
                <a:solidFill>
                  <a:prstClr val="black"/>
                </a:solidFill>
              </a:rPr>
              <a:t> </a:t>
            </a:r>
            <a:endParaRPr lang="de-DE" sz="2000" b="0" strike="noStrike" spc="-1" dirty="0">
              <a:latin typeface="Arial"/>
            </a:endParaRPr>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17</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562248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spc="-1" dirty="0">
                <a:solidFill>
                  <a:prstClr val="black"/>
                </a:solidFill>
              </a:rPr>
              <a:t>Das dritte </a:t>
            </a:r>
            <a:r>
              <a:rPr lang="de-DE" sz="2000" spc="-1" dirty="0" err="1">
                <a:solidFill>
                  <a:prstClr val="black"/>
                </a:solidFill>
              </a:rPr>
              <a:t>beispiel</a:t>
            </a:r>
            <a:r>
              <a:rPr lang="de-DE" sz="2000" spc="-1" dirty="0">
                <a:solidFill>
                  <a:prstClr val="black"/>
                </a:solidFill>
              </a:rPr>
              <a:t> ist </a:t>
            </a:r>
            <a:r>
              <a:rPr lang="de-DE" sz="2000" spc="-1" dirty="0" err="1">
                <a:solidFill>
                  <a:prstClr val="black"/>
                </a:solidFill>
              </a:rPr>
              <a:t>kreuzung</a:t>
            </a:r>
            <a:r>
              <a:rPr lang="de-DE" sz="2000" spc="-1" dirty="0">
                <a:solidFill>
                  <a:prstClr val="black"/>
                </a:solidFill>
              </a:rPr>
              <a:t> </a:t>
            </a:r>
            <a:r>
              <a:rPr lang="de-DE" sz="2000" spc="-1" dirty="0" err="1">
                <a:solidFill>
                  <a:prstClr val="black"/>
                </a:solidFill>
              </a:rPr>
              <a:t>navigation</a:t>
            </a:r>
            <a:r>
              <a:rPr lang="de-DE" sz="2000" spc="-1" dirty="0">
                <a:solidFill>
                  <a:prstClr val="black"/>
                </a:solidFill>
              </a:rPr>
              <a:t> und zeigt wie das </a:t>
            </a:r>
            <a:r>
              <a:rPr lang="de-DE" sz="2000" spc="-1" dirty="0" err="1">
                <a:solidFill>
                  <a:prstClr val="black"/>
                </a:solidFill>
              </a:rPr>
              <a:t>ego</a:t>
            </a:r>
            <a:r>
              <a:rPr lang="de-DE" sz="2000" spc="-1" dirty="0">
                <a:solidFill>
                  <a:prstClr val="black"/>
                </a:solidFill>
              </a:rPr>
              <a:t> in </a:t>
            </a:r>
            <a:r>
              <a:rPr lang="de-DE" sz="2000" spc="-1" dirty="0" err="1">
                <a:solidFill>
                  <a:prstClr val="black"/>
                </a:solidFill>
              </a:rPr>
              <a:t>kreuzung</a:t>
            </a:r>
            <a:r>
              <a:rPr lang="de-DE" sz="2000" spc="-1" dirty="0">
                <a:solidFill>
                  <a:prstClr val="black"/>
                </a:solidFill>
              </a:rPr>
              <a:t> </a:t>
            </a:r>
            <a:r>
              <a:rPr lang="de-DE" sz="2000" spc="-1" dirty="0" err="1">
                <a:solidFill>
                  <a:prstClr val="black"/>
                </a:solidFill>
              </a:rPr>
              <a:t>autos</a:t>
            </a:r>
            <a:r>
              <a:rPr lang="de-DE" sz="2000" spc="-1" dirty="0">
                <a:solidFill>
                  <a:prstClr val="black"/>
                </a:solidFill>
              </a:rPr>
              <a:t> erkennt und wartet bis die </a:t>
            </a:r>
            <a:r>
              <a:rPr lang="de-DE" sz="2000" spc="-1" dirty="0" err="1">
                <a:solidFill>
                  <a:prstClr val="black"/>
                </a:solidFill>
              </a:rPr>
              <a:t>psur</a:t>
            </a:r>
            <a:r>
              <a:rPr lang="de-DE" sz="2000" spc="-1" dirty="0">
                <a:solidFill>
                  <a:prstClr val="black"/>
                </a:solidFill>
              </a:rPr>
              <a:t> frei </a:t>
            </a:r>
            <a:r>
              <a:rPr lang="de-DE" sz="2000" spc="-1" dirty="0" err="1">
                <a:solidFill>
                  <a:prstClr val="black"/>
                </a:solidFill>
              </a:rPr>
              <a:t>sit</a:t>
            </a:r>
            <a:r>
              <a:rPr lang="de-DE" sz="2000" spc="-1" dirty="0">
                <a:solidFill>
                  <a:prstClr val="black"/>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solidFill>
                  <a:prstClr val="black"/>
                </a:solidFill>
                <a:latin typeface="Arial"/>
              </a:rPr>
              <a:t>Weitere </a:t>
            </a:r>
            <a:r>
              <a:rPr lang="de-DE" sz="2000" b="0" strike="noStrike" spc="-1" dirty="0" err="1">
                <a:solidFill>
                  <a:prstClr val="black"/>
                </a:solidFill>
                <a:latin typeface="Arial"/>
              </a:rPr>
              <a:t>test</a:t>
            </a:r>
            <a:r>
              <a:rPr lang="de-DE" sz="2000" b="0" strike="noStrike" spc="-1" dirty="0">
                <a:solidFill>
                  <a:prstClr val="black"/>
                </a:solidFill>
                <a:latin typeface="Arial"/>
              </a:rPr>
              <a:t> sind im </a:t>
            </a:r>
            <a:r>
              <a:rPr lang="de-DE" sz="2000" b="0" strike="noStrike" spc="-1" dirty="0" err="1">
                <a:solidFill>
                  <a:prstClr val="black"/>
                </a:solidFill>
                <a:latin typeface="Arial"/>
              </a:rPr>
              <a:t>bericht</a:t>
            </a:r>
            <a:r>
              <a:rPr lang="de-DE" sz="2000" b="0" strike="noStrike" spc="-1" dirty="0">
                <a:solidFill>
                  <a:prstClr val="black"/>
                </a:solidFill>
                <a:latin typeface="Arial"/>
              </a:rPr>
              <a:t> </a:t>
            </a:r>
            <a:r>
              <a:rPr lang="de-DE" sz="2000" b="0" strike="noStrike" spc="-1" dirty="0" err="1">
                <a:solidFill>
                  <a:prstClr val="black"/>
                </a:solidFill>
                <a:latin typeface="Arial"/>
              </a:rPr>
              <a:t>beschrieeben</a:t>
            </a:r>
            <a:r>
              <a:rPr lang="de-DE" sz="2000" b="0" strike="noStrike" spc="-1" dirty="0">
                <a:solidFill>
                  <a:prstClr val="black"/>
                </a:solidFill>
                <a:latin typeface="Arial"/>
              </a:rPr>
              <a:t>.</a:t>
            </a:r>
            <a:endParaRPr lang="de-DE" sz="2000" b="0" strike="noStrike" spc="-1" dirty="0">
              <a:latin typeface="Arial"/>
            </a:endParaRPr>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18</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719503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000" b="0" strike="noStrike" spc="-1" dirty="0">
              <a:latin typeface="Arial"/>
            </a:endParaRPr>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19</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839192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noRot="1" noChangeAspect="1"/>
          </p:cNvSpPr>
          <p:nvPr>
            <p:ph type="sldImg"/>
          </p:nvPr>
        </p:nvSpPr>
        <p:spPr>
          <a:xfrm>
            <a:off x="2751138" y="531813"/>
            <a:ext cx="4730750" cy="2660650"/>
          </a:xfrm>
          <a:prstGeom prst="rect">
            <a:avLst/>
          </a:prstGeom>
        </p:spPr>
      </p:sp>
      <p:sp>
        <p:nvSpPr>
          <p:cNvPr id="439" name="PlaceHolder 2"/>
          <p:cNvSpPr>
            <a:spLocks noGrp="1"/>
          </p:cNvSpPr>
          <p:nvPr>
            <p:ph type="body"/>
          </p:nvPr>
        </p:nvSpPr>
        <p:spPr>
          <a:xfrm>
            <a:off x="1022040" y="3373560"/>
            <a:ext cx="8187480" cy="3191760"/>
          </a:xfrm>
          <a:prstGeom prst="rect">
            <a:avLst/>
          </a:prstGeom>
        </p:spPr>
        <p:txBody>
          <a:bodyPr lIns="0" tIns="0" rIns="0" bIns="0">
            <a:noAutofit/>
          </a:bodyPr>
          <a:lstStyle/>
          <a:p>
            <a:r>
              <a:rPr lang="de-DE" sz="2000" b="0" strike="noStrike" spc="-1" dirty="0">
                <a:latin typeface="Arial"/>
              </a:rPr>
              <a:t>Zuerst eine kurze Einführung zum Thema </a:t>
            </a:r>
            <a:r>
              <a:rPr lang="de-DE" sz="2000" b="0" strike="noStrike" spc="-1" dirty="0" err="1">
                <a:latin typeface="Arial"/>
              </a:rPr>
              <a:t>Problemtaik</a:t>
            </a:r>
            <a:r>
              <a:rPr lang="de-DE" sz="2000" b="0" strike="noStrike" spc="-1" dirty="0">
                <a:latin typeface="Arial"/>
              </a:rPr>
              <a:t> und eigene Motivation und Eigenarbeit.</a:t>
            </a:r>
          </a:p>
          <a:p>
            <a:r>
              <a:rPr lang="de-DE" sz="2000" b="0" strike="noStrike" spc="-1" dirty="0">
                <a:latin typeface="Arial"/>
              </a:rPr>
              <a:t>Als </a:t>
            </a:r>
            <a:r>
              <a:rPr lang="de-DE" sz="2000" b="0" strike="noStrike" spc="-1" dirty="0" err="1">
                <a:latin typeface="Arial"/>
              </a:rPr>
              <a:t>Nächtes</a:t>
            </a:r>
            <a:r>
              <a:rPr lang="de-DE" sz="2000" b="0" strike="noStrike" spc="-1" dirty="0">
                <a:latin typeface="Arial"/>
              </a:rPr>
              <a:t> wird der Stand der Technik und Sicherheit beschrieben</a:t>
            </a:r>
          </a:p>
          <a:p>
            <a:r>
              <a:rPr lang="de-DE" sz="2000" b="0" strike="noStrike" spc="-1" dirty="0">
                <a:latin typeface="Arial"/>
              </a:rPr>
              <a:t>Dann wird mein </a:t>
            </a:r>
            <a:r>
              <a:rPr lang="de-DE" sz="2000" b="0" strike="noStrike" spc="-1" dirty="0" err="1">
                <a:latin typeface="Arial"/>
              </a:rPr>
              <a:t>Lösungkonzeot</a:t>
            </a:r>
            <a:r>
              <a:rPr lang="de-DE" sz="2000" b="0" strike="noStrike" spc="-1" dirty="0">
                <a:latin typeface="Arial"/>
              </a:rPr>
              <a:t> erklärt und </a:t>
            </a:r>
            <a:r>
              <a:rPr lang="de-DE" sz="2000" b="0" strike="noStrike" spc="-1" dirty="0" err="1">
                <a:latin typeface="Arial"/>
              </a:rPr>
              <a:t>und</a:t>
            </a:r>
            <a:r>
              <a:rPr lang="de-DE" sz="2000" b="0" strike="noStrike" spc="-1" dirty="0">
                <a:latin typeface="Arial"/>
              </a:rPr>
              <a:t> die </a:t>
            </a:r>
            <a:r>
              <a:rPr lang="de-DE" sz="2000" b="0" strike="noStrike" spc="-1" dirty="0" err="1">
                <a:latin typeface="Arial"/>
              </a:rPr>
              <a:t>Impmentierung</a:t>
            </a:r>
            <a:r>
              <a:rPr lang="de-DE" sz="2000" b="0" strike="noStrike" spc="-1" dirty="0">
                <a:latin typeface="Arial"/>
              </a:rPr>
              <a:t> gezeigt</a:t>
            </a:r>
          </a:p>
          <a:p>
            <a:r>
              <a:rPr lang="de-DE" sz="2000" b="0" strike="noStrike" spc="-1" dirty="0">
                <a:latin typeface="Arial"/>
              </a:rPr>
              <a:t>Danach wird die </a:t>
            </a:r>
            <a:r>
              <a:rPr lang="de-DE" sz="2000" b="0" strike="noStrike" spc="-1" dirty="0" err="1">
                <a:latin typeface="Arial"/>
              </a:rPr>
              <a:t>Auwertung</a:t>
            </a:r>
            <a:r>
              <a:rPr lang="de-DE" sz="2000" b="0" strike="noStrike" spc="-1" dirty="0">
                <a:latin typeface="Arial"/>
              </a:rPr>
              <a:t> Methodik </a:t>
            </a:r>
            <a:r>
              <a:rPr lang="de-DE" sz="2000" b="0" strike="noStrike" spc="-1" dirty="0" err="1">
                <a:latin typeface="Arial"/>
              </a:rPr>
              <a:t>implemetiert</a:t>
            </a:r>
            <a:r>
              <a:rPr lang="de-DE" sz="2000" b="0" strike="noStrike" spc="-1" dirty="0">
                <a:latin typeface="Arial"/>
              </a:rPr>
              <a:t>.</a:t>
            </a:r>
          </a:p>
          <a:p>
            <a:r>
              <a:rPr lang="de-DE" sz="2000" b="0" strike="noStrike" spc="-1" dirty="0">
                <a:latin typeface="Arial"/>
              </a:rPr>
              <a:t>Vor Ende die </a:t>
            </a:r>
            <a:r>
              <a:rPr lang="de-DE" sz="2000" b="0" strike="noStrike" spc="-1" dirty="0" err="1">
                <a:latin typeface="Arial"/>
              </a:rPr>
              <a:t>Ergebnsisse</a:t>
            </a:r>
            <a:r>
              <a:rPr lang="de-DE" sz="2000" b="0" strike="noStrike" spc="-1" dirty="0">
                <a:latin typeface="Arial"/>
              </a:rPr>
              <a:t> analysiert</a:t>
            </a:r>
          </a:p>
          <a:p>
            <a:r>
              <a:rPr lang="de-DE" sz="2000" b="0" strike="noStrike" spc="-1" dirty="0">
                <a:latin typeface="Arial"/>
              </a:rPr>
              <a:t>Und endlich die Arbeit zusammenfassen  und Erweiterung vorschlagen.</a:t>
            </a:r>
          </a:p>
        </p:txBody>
      </p:sp>
      <p:sp>
        <p:nvSpPr>
          <p:cNvPr id="440"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B63CCFB2-FFB0-4859-883C-5E164F0A3A5B}"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2</a:t>
            </a:fld>
            <a:endParaRPr kumimoji="0" lang="de-DE"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spc="-1" dirty="0">
                <a:solidFill>
                  <a:prstClr val="black"/>
                </a:solidFill>
              </a:rPr>
              <a:t>Das Konzept für automatische </a:t>
            </a:r>
            <a:r>
              <a:rPr lang="de-DE" sz="2000" spc="-1" dirty="0" err="1">
                <a:solidFill>
                  <a:prstClr val="black"/>
                </a:solidFill>
              </a:rPr>
              <a:t>ausführung</a:t>
            </a:r>
            <a:r>
              <a:rPr lang="de-DE" sz="2000" spc="-1" dirty="0">
                <a:solidFill>
                  <a:prstClr val="black"/>
                </a:solidFill>
              </a:rPr>
              <a:t> erfolgt </a:t>
            </a:r>
            <a:r>
              <a:rPr lang="de-DE" sz="2000" spc="-1" dirty="0" err="1">
                <a:solidFill>
                  <a:prstClr val="black"/>
                </a:solidFill>
              </a:rPr>
              <a:t>anhagnd</a:t>
            </a:r>
            <a:r>
              <a:rPr lang="de-DE" sz="2000" spc="-1" dirty="0">
                <a:solidFill>
                  <a:prstClr val="black"/>
                </a:solidFill>
              </a:rPr>
              <a:t> </a:t>
            </a:r>
            <a:r>
              <a:rPr lang="de-DE" sz="2000" spc="-1" dirty="0" err="1">
                <a:solidFill>
                  <a:prstClr val="black"/>
                </a:solidFill>
              </a:rPr>
              <a:t>gitlab</a:t>
            </a:r>
            <a:r>
              <a:rPr lang="de-DE" sz="2000" spc="-1" dirty="0">
                <a:solidFill>
                  <a:prstClr val="black"/>
                </a:solidFill>
              </a:rPr>
              <a:t> ci und </a:t>
            </a:r>
            <a:r>
              <a:rPr lang="de-DE" sz="2000" spc="-1" dirty="0" err="1">
                <a:solidFill>
                  <a:prstClr val="black"/>
                </a:solidFill>
              </a:rPr>
              <a:t>docker</a:t>
            </a:r>
            <a:r>
              <a:rPr lang="de-DE" sz="2000" spc="-1" dirty="0">
                <a:solidFill>
                  <a:prstClr val="black"/>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solidFill>
                  <a:prstClr val="black"/>
                </a:solidFill>
                <a:latin typeface="Arial"/>
              </a:rPr>
              <a:t>Das heißt mit jeder </a:t>
            </a:r>
            <a:r>
              <a:rPr lang="de-DE" sz="2000" b="0" strike="noStrike" spc="-1" dirty="0" err="1">
                <a:solidFill>
                  <a:prstClr val="black"/>
                </a:solidFill>
                <a:latin typeface="Arial"/>
              </a:rPr>
              <a:t>andereüng</a:t>
            </a:r>
            <a:r>
              <a:rPr lang="de-DE" sz="2000" b="0" strike="noStrike" spc="-1" dirty="0">
                <a:solidFill>
                  <a:prstClr val="black"/>
                </a:solidFill>
                <a:latin typeface="Arial"/>
              </a:rPr>
              <a:t> wird die </a:t>
            </a:r>
            <a:r>
              <a:rPr lang="de-DE" sz="2000" b="0" strike="noStrike" spc="-1" dirty="0" err="1">
                <a:solidFill>
                  <a:prstClr val="black"/>
                </a:solidFill>
                <a:latin typeface="Arial"/>
              </a:rPr>
              <a:t>pipeline</a:t>
            </a:r>
            <a:r>
              <a:rPr lang="de-DE" sz="2000" b="0" strike="noStrike" spc="-1" dirty="0">
                <a:solidFill>
                  <a:prstClr val="black"/>
                </a:solidFill>
                <a:latin typeface="Arial"/>
              </a:rPr>
              <a:t> starten aller </a:t>
            </a:r>
            <a:r>
              <a:rPr lang="de-DE" sz="2000" b="0" strike="noStrike" spc="-1" dirty="0" err="1">
                <a:solidFill>
                  <a:prstClr val="black"/>
                </a:solidFill>
                <a:latin typeface="Arial"/>
              </a:rPr>
              <a:t>stages</a:t>
            </a:r>
            <a:r>
              <a:rPr lang="de-DE" sz="2000" b="0" strike="noStrike" spc="-1" dirty="0">
                <a:solidFill>
                  <a:prstClr val="black"/>
                </a:solidFill>
                <a:latin typeface="Arial"/>
              </a:rPr>
              <a:t> von links nach rechts innerhalb ein </a:t>
            </a:r>
            <a:r>
              <a:rPr lang="de-DE" sz="2000" b="0" strike="noStrike" spc="-1" dirty="0" err="1">
                <a:solidFill>
                  <a:prstClr val="black"/>
                </a:solidFill>
                <a:latin typeface="Arial"/>
              </a:rPr>
              <a:t>docker</a:t>
            </a:r>
            <a:r>
              <a:rPr lang="de-DE" sz="2000" b="0" strike="noStrike" spc="-1" dirty="0">
                <a:solidFill>
                  <a:prstClr val="black"/>
                </a:solidFill>
                <a:latin typeface="Arial"/>
              </a:rPr>
              <a:t> </a:t>
            </a:r>
            <a:r>
              <a:rPr lang="de-DE" sz="2000" b="0" strike="noStrike" spc="-1" dirty="0" err="1">
                <a:solidFill>
                  <a:prstClr val="black"/>
                </a:solidFill>
                <a:latin typeface="Arial"/>
              </a:rPr>
              <a:t>container</a:t>
            </a:r>
            <a:r>
              <a:rPr lang="de-DE" sz="2000" b="0" strike="noStrike" spc="-1" dirty="0">
                <a:solidFill>
                  <a:prstClr val="black"/>
                </a:solidFill>
                <a:latin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2000" b="0" strike="noStrike" spc="-1" dirty="0">
              <a:latin typeface="Arial"/>
            </a:endParaRPr>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20</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696755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spc="-1" dirty="0">
                <a:solidFill>
                  <a:prstClr val="black"/>
                </a:solidFill>
              </a:rPr>
              <a:t>Hier nochmal eine </a:t>
            </a:r>
            <a:r>
              <a:rPr lang="de-DE" sz="2000" spc="-1" dirty="0" err="1">
                <a:solidFill>
                  <a:prstClr val="black"/>
                </a:solidFill>
              </a:rPr>
              <a:t>Darstellugn</a:t>
            </a:r>
            <a:r>
              <a:rPr lang="de-DE" sz="2000" spc="-1" dirty="0">
                <a:solidFill>
                  <a:prstClr val="black"/>
                </a:solidFill>
              </a:rPr>
              <a:t> vom </a:t>
            </a:r>
            <a:r>
              <a:rPr lang="de-DE" sz="2000" spc="-1" dirty="0" err="1">
                <a:solidFill>
                  <a:prstClr val="black"/>
                </a:solidFill>
              </a:rPr>
              <a:t>Gitlab</a:t>
            </a:r>
            <a:r>
              <a:rPr lang="de-DE" sz="2000" spc="-1" dirty="0">
                <a:solidFill>
                  <a:prstClr val="black"/>
                </a:solidFill>
              </a:rPr>
              <a:t>. </a:t>
            </a:r>
            <a:r>
              <a:rPr lang="de-DE" sz="2000" spc="-1" dirty="0" err="1">
                <a:solidFill>
                  <a:prstClr val="black"/>
                </a:solidFill>
              </a:rPr>
              <a:t>Heir</a:t>
            </a:r>
            <a:r>
              <a:rPr lang="de-DE" sz="2000" spc="-1" dirty="0">
                <a:solidFill>
                  <a:prstClr val="black"/>
                </a:solidFill>
              </a:rPr>
              <a:t> ist zu sehen dass </a:t>
            </a:r>
            <a:r>
              <a:rPr lang="de-DE" sz="2000" spc="-1" dirty="0" err="1">
                <a:solidFill>
                  <a:prstClr val="black"/>
                </a:solidFill>
              </a:rPr>
              <a:t>test</a:t>
            </a:r>
            <a:r>
              <a:rPr lang="de-DE" sz="2000" spc="-1" dirty="0">
                <a:solidFill>
                  <a:prstClr val="black"/>
                </a:solidFill>
              </a:rPr>
              <a:t> im ci </a:t>
            </a:r>
            <a:r>
              <a:rPr lang="de-DE" sz="2000" spc="-1" dirty="0" err="1">
                <a:solidFill>
                  <a:prstClr val="black"/>
                </a:solidFill>
              </a:rPr>
              <a:t>scenario</a:t>
            </a:r>
            <a:r>
              <a:rPr lang="de-DE" sz="2000" spc="-1" dirty="0">
                <a:solidFill>
                  <a:prstClr val="black"/>
                </a:solidFill>
              </a:rPr>
              <a:t> </a:t>
            </a:r>
            <a:r>
              <a:rPr lang="de-DE" sz="2000" spc="-1" dirty="0" err="1">
                <a:solidFill>
                  <a:prstClr val="black"/>
                </a:solidFill>
              </a:rPr>
              <a:t>stage</a:t>
            </a:r>
            <a:r>
              <a:rPr lang="de-DE" sz="2000" spc="-1" dirty="0">
                <a:solidFill>
                  <a:prstClr val="black"/>
                </a:solidFill>
              </a:rPr>
              <a:t> parallel ausführbar sind.</a:t>
            </a:r>
            <a:endParaRPr lang="de-DE" sz="2000" b="0" strike="noStrike" spc="-1" dirty="0">
              <a:latin typeface="Arial"/>
            </a:endParaRPr>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21</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442609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Das Model Checking </a:t>
            </a:r>
            <a:r>
              <a:rPr lang="de-DE" sz="2000" b="0" strike="noStrike" spc="-1" dirty="0" err="1">
                <a:latin typeface="Arial"/>
              </a:rPr>
              <a:t>wírd</a:t>
            </a:r>
            <a:r>
              <a:rPr lang="de-DE" sz="2000" b="0" strike="noStrike" spc="-1" dirty="0">
                <a:latin typeface="Arial"/>
              </a:rPr>
              <a:t> als Auswertung Methodik verwendet. Es prüft automatisch eine </a:t>
            </a:r>
            <a:r>
              <a:rPr lang="de-DE" sz="2000" b="0" strike="noStrike" spc="-1" dirty="0" err="1">
                <a:latin typeface="Arial"/>
              </a:rPr>
              <a:t>kripke</a:t>
            </a:r>
            <a:r>
              <a:rPr lang="de-DE" sz="2000" b="0" strike="noStrike" spc="-1" dirty="0">
                <a:latin typeface="Arial"/>
              </a:rPr>
              <a:t> Struktur gegen eine Formel.</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Die Kripke </a:t>
            </a:r>
            <a:r>
              <a:rPr lang="de-DE" sz="2000" b="0" strike="noStrike" spc="-1" dirty="0" err="1">
                <a:latin typeface="Arial"/>
              </a:rPr>
              <a:t>struktur</a:t>
            </a:r>
            <a:r>
              <a:rPr lang="de-DE" sz="2000" b="0" strike="noStrike" spc="-1" dirty="0">
                <a:latin typeface="Arial"/>
              </a:rPr>
              <a:t> wie in diesem Beispiel hat 3 zustande, ein initial zustand, 4 </a:t>
            </a:r>
            <a:r>
              <a:rPr lang="de-DE" sz="2000" b="0" strike="noStrike" spc="-1" dirty="0" err="1">
                <a:latin typeface="Arial"/>
              </a:rPr>
              <a:t>bezeihungen</a:t>
            </a:r>
            <a:r>
              <a:rPr lang="de-DE" sz="2000" b="0" strike="noStrike" spc="-1" dirty="0">
                <a:latin typeface="Arial"/>
              </a:rPr>
              <a:t> </a:t>
            </a:r>
            <a:r>
              <a:rPr lang="de-DE" sz="2000" b="0" strike="noStrike" spc="-1" dirty="0" err="1">
                <a:latin typeface="Arial"/>
              </a:rPr>
              <a:t>atomre</a:t>
            </a:r>
            <a:r>
              <a:rPr lang="de-DE" sz="2000" b="0" strike="noStrike" spc="-1" dirty="0">
                <a:latin typeface="Arial"/>
              </a:rPr>
              <a:t> </a:t>
            </a:r>
            <a:r>
              <a:rPr lang="de-DE" sz="2000" b="0" strike="noStrike" spc="-1" dirty="0" err="1">
                <a:latin typeface="Arial"/>
              </a:rPr>
              <a:t>prepositioons</a:t>
            </a:r>
            <a:r>
              <a:rPr lang="de-DE" sz="2000" b="0" strike="noStrike" spc="-1" dirty="0">
                <a:latin typeface="Arial"/>
              </a:rPr>
              <a:t> an jeweiligen Zustand.</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Diese Formel besagt dass für alle pfade </a:t>
            </a:r>
            <a:r>
              <a:rPr lang="de-DE" sz="2000" b="0" strike="noStrike" spc="-1" dirty="0" err="1">
                <a:latin typeface="Arial"/>
              </a:rPr>
              <a:t>phi</a:t>
            </a:r>
            <a:r>
              <a:rPr lang="de-DE" sz="2000" b="0" strike="noStrike" spc="-1" dirty="0">
                <a:latin typeface="Arial"/>
              </a:rPr>
              <a:t> gilt auf dem </a:t>
            </a:r>
            <a:r>
              <a:rPr lang="de-DE" sz="2000" b="0" strike="noStrike" spc="-1" dirty="0" err="1">
                <a:latin typeface="Arial"/>
              </a:rPr>
              <a:t>nachfolfenem</a:t>
            </a:r>
            <a:r>
              <a:rPr lang="de-DE" sz="2000" b="0" strike="noStrike" spc="-1" dirty="0">
                <a:latin typeface="Arial"/>
              </a:rPr>
              <a:t> </a:t>
            </a:r>
            <a:r>
              <a:rPr lang="de-DE" sz="2000" b="0" strike="noStrike" spc="-1" dirty="0" err="1">
                <a:latin typeface="Arial"/>
              </a:rPr>
              <a:t>pfad</a:t>
            </a:r>
            <a:r>
              <a:rPr lang="de-DE" sz="2000" b="0" strike="noStrike" spc="-1" dirty="0">
                <a:latin typeface="Arial"/>
              </a:rPr>
              <a:t>. Wie ist zu sehen ist, Diese Formel erfüllt diese </a:t>
            </a:r>
            <a:r>
              <a:rPr lang="de-DE" sz="2000" b="0" strike="noStrike" spc="-1" dirty="0" err="1">
                <a:latin typeface="Arial"/>
              </a:rPr>
              <a:t>Strukutr</a:t>
            </a:r>
            <a:r>
              <a:rPr lang="de-DE" sz="2000" b="0" strike="noStrike" spc="-1" dirty="0">
                <a:latin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2000" b="0" strike="noStrike" spc="-1" dirty="0">
              <a:latin typeface="Arial"/>
            </a:endParaRPr>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22</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487064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Das Model Checking </a:t>
            </a:r>
            <a:r>
              <a:rPr lang="de-DE" sz="2000" b="0" strike="noStrike" spc="-1" dirty="0" err="1">
                <a:latin typeface="Arial"/>
              </a:rPr>
              <a:t>wírd</a:t>
            </a:r>
            <a:r>
              <a:rPr lang="de-DE" sz="2000" b="0" strike="noStrike" spc="-1" dirty="0">
                <a:latin typeface="Arial"/>
              </a:rPr>
              <a:t> als Auswertung Methodik verwendet. Es prüft automatisch eine </a:t>
            </a:r>
            <a:r>
              <a:rPr lang="de-DE" sz="2000" b="0" strike="noStrike" spc="-1" dirty="0" err="1">
                <a:latin typeface="Arial"/>
              </a:rPr>
              <a:t>kripke</a:t>
            </a:r>
            <a:r>
              <a:rPr lang="de-DE" sz="2000" b="0" strike="noStrike" spc="-1" dirty="0">
                <a:latin typeface="Arial"/>
              </a:rPr>
              <a:t> Struktur gegen eine Formel.</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Die Kripke </a:t>
            </a:r>
            <a:r>
              <a:rPr lang="de-DE" sz="2000" b="0" strike="noStrike" spc="-1" dirty="0" err="1">
                <a:latin typeface="Arial"/>
              </a:rPr>
              <a:t>struktur</a:t>
            </a:r>
            <a:r>
              <a:rPr lang="de-DE" sz="2000" b="0" strike="noStrike" spc="-1" dirty="0">
                <a:latin typeface="Arial"/>
              </a:rPr>
              <a:t> wie in diesem Beispiel hat 3 zustande, ein initial zustand, 4 </a:t>
            </a:r>
            <a:r>
              <a:rPr lang="de-DE" sz="2000" b="0" strike="noStrike" spc="-1" dirty="0" err="1">
                <a:latin typeface="Arial"/>
              </a:rPr>
              <a:t>bezeihungen</a:t>
            </a:r>
            <a:r>
              <a:rPr lang="de-DE" sz="2000" b="0" strike="noStrike" spc="-1" dirty="0">
                <a:latin typeface="Arial"/>
              </a:rPr>
              <a:t> </a:t>
            </a:r>
            <a:r>
              <a:rPr lang="de-DE" sz="2000" b="0" strike="noStrike" spc="-1" dirty="0" err="1">
                <a:latin typeface="Arial"/>
              </a:rPr>
              <a:t>atomre</a:t>
            </a:r>
            <a:r>
              <a:rPr lang="de-DE" sz="2000" b="0" strike="noStrike" spc="-1" dirty="0">
                <a:latin typeface="Arial"/>
              </a:rPr>
              <a:t> </a:t>
            </a:r>
            <a:r>
              <a:rPr lang="de-DE" sz="2000" b="0" strike="noStrike" spc="-1" dirty="0" err="1">
                <a:latin typeface="Arial"/>
              </a:rPr>
              <a:t>prepositioons</a:t>
            </a:r>
            <a:r>
              <a:rPr lang="de-DE" sz="2000" b="0" strike="noStrike" spc="-1" dirty="0">
                <a:latin typeface="Arial"/>
              </a:rPr>
              <a:t> an jeweiligen Zustand.</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Diese Formel besagt dass für alle pfade </a:t>
            </a:r>
            <a:r>
              <a:rPr lang="de-DE" sz="2000" b="0" strike="noStrike" spc="-1" dirty="0" err="1">
                <a:latin typeface="Arial"/>
              </a:rPr>
              <a:t>phi</a:t>
            </a:r>
            <a:r>
              <a:rPr lang="de-DE" sz="2000" b="0" strike="noStrike" spc="-1" dirty="0">
                <a:latin typeface="Arial"/>
              </a:rPr>
              <a:t> gilt auf dem </a:t>
            </a:r>
            <a:r>
              <a:rPr lang="de-DE" sz="2000" b="0" strike="noStrike" spc="-1" dirty="0" err="1">
                <a:latin typeface="Arial"/>
              </a:rPr>
              <a:t>nachfolfenem</a:t>
            </a:r>
            <a:r>
              <a:rPr lang="de-DE" sz="2000" b="0" strike="noStrike" spc="-1" dirty="0">
                <a:latin typeface="Arial"/>
              </a:rPr>
              <a:t> </a:t>
            </a:r>
            <a:r>
              <a:rPr lang="de-DE" sz="2000" b="0" strike="noStrike" spc="-1" dirty="0" err="1">
                <a:latin typeface="Arial"/>
              </a:rPr>
              <a:t>pfad</a:t>
            </a:r>
            <a:r>
              <a:rPr lang="de-DE" sz="2000" b="0" strike="noStrike" spc="-1" dirty="0">
                <a:latin typeface="Arial"/>
              </a:rPr>
              <a:t>. Wie ist zu sehen ist, Diese Formel erfüllt diese </a:t>
            </a:r>
            <a:r>
              <a:rPr lang="de-DE" sz="2000" b="0" strike="noStrike" spc="-1" dirty="0" err="1">
                <a:latin typeface="Arial"/>
              </a:rPr>
              <a:t>Strukutr</a:t>
            </a:r>
            <a:r>
              <a:rPr lang="de-DE" sz="2000" b="0" strike="noStrike" spc="-1" dirty="0">
                <a:latin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2000" b="0" strike="noStrike" spc="-1" dirty="0">
              <a:latin typeface="Arial"/>
            </a:endParaRPr>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23</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86065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Die </a:t>
            </a:r>
            <a:r>
              <a:rPr lang="de-DE" sz="2000" b="0" strike="noStrike" spc="-1" dirty="0" err="1">
                <a:latin typeface="Arial"/>
              </a:rPr>
              <a:t>umsetzung</a:t>
            </a:r>
            <a:r>
              <a:rPr lang="de-DE" sz="2000" b="0" strike="noStrike" spc="-1" dirty="0">
                <a:latin typeface="Arial"/>
              </a:rPr>
              <a:t> erfolgt mittels einen Python </a:t>
            </a:r>
            <a:r>
              <a:rPr lang="de-DE" sz="2000" b="0" strike="noStrike" spc="-1" dirty="0" err="1">
                <a:latin typeface="Arial"/>
              </a:rPr>
              <a:t>skript</a:t>
            </a:r>
            <a:r>
              <a:rPr lang="de-DE" sz="2000" b="0" strike="noStrike" spc="-1" dirty="0">
                <a:latin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Der nimmt als </a:t>
            </a:r>
            <a:r>
              <a:rPr lang="de-DE" sz="2000" b="0" strike="noStrike" spc="-1" dirty="0" err="1">
                <a:latin typeface="Arial"/>
              </a:rPr>
              <a:t>input</a:t>
            </a:r>
            <a:r>
              <a:rPr lang="de-DE" sz="2000" b="0" strike="noStrike" spc="-1" dirty="0">
                <a:latin typeface="Arial"/>
              </a:rPr>
              <a:t> die </a:t>
            </a:r>
            <a:r>
              <a:rPr lang="de-DE" sz="2000" b="0" strike="noStrike" spc="-1" dirty="0" err="1">
                <a:latin typeface="Arial"/>
              </a:rPr>
              <a:t>bag</a:t>
            </a:r>
            <a:r>
              <a:rPr lang="de-DE" sz="2000" b="0" strike="noStrike" spc="-1" dirty="0">
                <a:latin typeface="Arial"/>
              </a:rPr>
              <a:t> </a:t>
            </a:r>
            <a:r>
              <a:rPr lang="de-DE" sz="2000" b="0" strike="noStrike" spc="-1" dirty="0" err="1">
                <a:latin typeface="Arial"/>
              </a:rPr>
              <a:t>datei</a:t>
            </a:r>
            <a:r>
              <a:rPr lang="de-DE" sz="2000" b="0" strike="noStrike" spc="-1" dirty="0">
                <a:latin typeface="Arial"/>
              </a:rPr>
              <a:t> vom </a:t>
            </a:r>
            <a:r>
              <a:rPr lang="de-DE" sz="2000" b="0" strike="noStrike" spc="-1" dirty="0" err="1">
                <a:latin typeface="Arial"/>
              </a:rPr>
              <a:t>szenrio</a:t>
            </a:r>
            <a:r>
              <a:rPr lang="de-DE" sz="2000" b="0" strike="noStrike" spc="-1" dirty="0">
                <a:latin typeface="Arial"/>
              </a:rPr>
              <a:t> und </a:t>
            </a:r>
            <a:r>
              <a:rPr lang="de-DE" sz="2000" b="0" strike="noStrike" spc="-1" dirty="0" err="1">
                <a:latin typeface="Arial"/>
              </a:rPr>
              <a:t>gitb</a:t>
            </a:r>
            <a:r>
              <a:rPr lang="de-DE" sz="2000" b="0" strike="noStrike" spc="-1" dirty="0">
                <a:latin typeface="Arial"/>
              </a:rPr>
              <a:t> das </a:t>
            </a:r>
            <a:r>
              <a:rPr lang="de-DE" sz="2000" b="0" strike="noStrike" spc="-1" dirty="0" err="1">
                <a:latin typeface="Arial"/>
              </a:rPr>
              <a:t>resultat</a:t>
            </a:r>
            <a:r>
              <a:rPr lang="de-DE" sz="2000" b="0" strike="noStrike" spc="-1" dirty="0">
                <a:latin typeface="Arial"/>
              </a:rPr>
              <a:t> in </a:t>
            </a:r>
            <a:r>
              <a:rPr lang="de-DE" sz="2000" b="0" strike="noStrike" spc="-1" dirty="0" err="1">
                <a:latin typeface="Arial"/>
              </a:rPr>
              <a:t>txt</a:t>
            </a:r>
            <a:r>
              <a:rPr lang="de-DE" sz="2000" b="0" strike="noStrike" spc="-1" dirty="0">
                <a:latin typeface="Arial"/>
              </a:rPr>
              <a:t> als </a:t>
            </a:r>
            <a:r>
              <a:rPr lang="de-DE" sz="2000" b="0" strike="noStrike" spc="-1" dirty="0" err="1">
                <a:latin typeface="Arial"/>
              </a:rPr>
              <a:t>output</a:t>
            </a:r>
            <a:r>
              <a:rPr lang="de-DE" sz="2000" b="0" strike="noStrike" spc="-1" dirty="0">
                <a:latin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Als erstes wird die </a:t>
            </a:r>
            <a:r>
              <a:rPr lang="de-DE" sz="2000" b="0" strike="noStrike" spc="-1" dirty="0" err="1">
                <a:latin typeface="Arial"/>
              </a:rPr>
              <a:t>bag</a:t>
            </a:r>
            <a:r>
              <a:rPr lang="de-DE" sz="2000" b="0" strike="noStrike" spc="-1" dirty="0">
                <a:latin typeface="Arial"/>
              </a:rPr>
              <a:t> </a:t>
            </a:r>
            <a:r>
              <a:rPr lang="de-DE" sz="2000" b="0" strike="noStrike" spc="-1" dirty="0" err="1">
                <a:latin typeface="Arial"/>
              </a:rPr>
              <a:t>datei</a:t>
            </a:r>
            <a:r>
              <a:rPr lang="de-DE" sz="2000" b="0" strike="noStrike" spc="-1" dirty="0">
                <a:latin typeface="Arial"/>
              </a:rPr>
              <a:t> </a:t>
            </a:r>
            <a:r>
              <a:rPr lang="de-DE" sz="2000" b="0" strike="noStrike" spc="-1" dirty="0" err="1">
                <a:latin typeface="Arial"/>
              </a:rPr>
              <a:t>eingelsen</a:t>
            </a:r>
            <a:r>
              <a:rPr lang="de-DE" sz="2000" b="0" strike="noStrike" spc="-1" dirty="0">
                <a:latin typeface="Arial"/>
              </a:rPr>
              <a:t> und eine </a:t>
            </a:r>
            <a:r>
              <a:rPr lang="de-DE" sz="2000" b="0" strike="noStrike" spc="-1" dirty="0" err="1">
                <a:latin typeface="Arial"/>
              </a:rPr>
              <a:t>dataframe</a:t>
            </a:r>
            <a:r>
              <a:rPr lang="de-DE" sz="2000" b="0" strike="noStrike" spc="-1" dirty="0">
                <a:latin typeface="Arial"/>
              </a:rPr>
              <a:t> </a:t>
            </a:r>
            <a:r>
              <a:rPr lang="de-DE" sz="2000" b="0" strike="noStrike" spc="-1" dirty="0" err="1">
                <a:latin typeface="Arial"/>
              </a:rPr>
              <a:t>df</a:t>
            </a:r>
            <a:r>
              <a:rPr lang="de-DE" sz="2000" b="0" strike="noStrike" spc="-1" dirty="0">
                <a:latin typeface="Arial"/>
              </a:rPr>
              <a:t> extrahiert.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Danach wird eine </a:t>
            </a:r>
            <a:r>
              <a:rPr lang="de-DE" sz="2000" b="0" strike="noStrike" spc="-1" dirty="0" err="1">
                <a:latin typeface="Arial"/>
              </a:rPr>
              <a:t>kripke</a:t>
            </a:r>
            <a:r>
              <a:rPr lang="de-DE" sz="2000" b="0" strike="noStrike" spc="-1" dirty="0">
                <a:latin typeface="Arial"/>
              </a:rPr>
              <a:t> </a:t>
            </a:r>
            <a:r>
              <a:rPr lang="de-DE" sz="2000" b="0" strike="noStrike" spc="-1" dirty="0" err="1">
                <a:latin typeface="Arial"/>
              </a:rPr>
              <a:t>struktur</a:t>
            </a:r>
            <a:r>
              <a:rPr lang="de-DE" sz="2000" b="0" strike="noStrike" spc="-1" dirty="0">
                <a:latin typeface="Arial"/>
              </a:rPr>
              <a:t> aus der der </a:t>
            </a:r>
            <a:r>
              <a:rPr lang="de-DE" sz="2000" b="0" strike="noStrike" spc="-1" dirty="0" err="1">
                <a:latin typeface="Arial"/>
              </a:rPr>
              <a:t>datafrae</a:t>
            </a:r>
            <a:r>
              <a:rPr lang="de-DE" sz="2000" b="0" strike="noStrike" spc="-1" dirty="0">
                <a:latin typeface="Arial"/>
              </a:rPr>
              <a:t> generiert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Die passende </a:t>
            </a:r>
            <a:r>
              <a:rPr lang="de-DE" sz="2000" b="0" strike="noStrike" spc="-1" dirty="0" err="1">
                <a:latin typeface="Arial"/>
              </a:rPr>
              <a:t>formel</a:t>
            </a:r>
            <a:r>
              <a:rPr lang="de-DE" sz="2000" b="0" strike="noStrike" spc="-1" dirty="0">
                <a:latin typeface="Arial"/>
              </a:rPr>
              <a:t> wird aufgerufen und die </a:t>
            </a:r>
            <a:r>
              <a:rPr lang="de-DE" sz="2000" b="0" strike="noStrike" spc="-1" dirty="0" err="1">
                <a:latin typeface="Arial"/>
              </a:rPr>
              <a:t>kripke</a:t>
            </a:r>
            <a:r>
              <a:rPr lang="de-DE" sz="2000" b="0" strike="noStrike" spc="-1" dirty="0">
                <a:latin typeface="Arial"/>
              </a:rPr>
              <a:t> gegen der </a:t>
            </a:r>
            <a:r>
              <a:rPr lang="de-DE" sz="2000" b="0" strike="noStrike" spc="-1" dirty="0" err="1">
                <a:latin typeface="Arial"/>
              </a:rPr>
              <a:t>formel</a:t>
            </a:r>
            <a:r>
              <a:rPr lang="de-DE" sz="2000" b="0" strike="noStrike" spc="-1" dirty="0">
                <a:latin typeface="Arial"/>
              </a:rPr>
              <a:t> geprüft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err="1">
                <a:latin typeface="Arial"/>
              </a:rPr>
              <a:t>Letzendlich</a:t>
            </a:r>
            <a:r>
              <a:rPr lang="de-DE" sz="2000" b="0" strike="noStrike" spc="-1" dirty="0">
                <a:latin typeface="Arial"/>
              </a:rPr>
              <a:t> wird das </a:t>
            </a:r>
            <a:r>
              <a:rPr lang="de-DE" sz="2000" b="0" strike="noStrike" spc="-1" dirty="0" err="1">
                <a:latin typeface="Arial"/>
              </a:rPr>
              <a:t>ergebnis</a:t>
            </a:r>
            <a:r>
              <a:rPr lang="de-DE" sz="2000" b="0" strike="noStrike" spc="-1" dirty="0">
                <a:latin typeface="Arial"/>
              </a:rPr>
              <a:t> in </a:t>
            </a:r>
            <a:r>
              <a:rPr lang="de-DE" sz="2000" b="0" strike="noStrike" spc="-1" dirty="0" err="1">
                <a:latin typeface="Arial"/>
              </a:rPr>
              <a:t>txt</a:t>
            </a:r>
            <a:r>
              <a:rPr lang="de-DE" sz="2000" b="0" strike="noStrike" spc="-1" dirty="0">
                <a:latin typeface="Arial"/>
              </a:rPr>
              <a:t> </a:t>
            </a:r>
            <a:r>
              <a:rPr lang="de-DE" sz="2000" b="0" strike="noStrike" spc="-1" dirty="0" err="1">
                <a:latin typeface="Arial"/>
              </a:rPr>
              <a:t>datei</a:t>
            </a:r>
            <a:r>
              <a:rPr lang="de-DE" sz="2000" b="0" strike="noStrike" spc="-1" dirty="0">
                <a:latin typeface="Arial"/>
              </a:rPr>
              <a:t> </a:t>
            </a:r>
            <a:r>
              <a:rPr lang="de-DE" sz="2000" b="0" strike="noStrike" spc="-1" dirty="0" err="1">
                <a:latin typeface="Arial"/>
              </a:rPr>
              <a:t>gechrieben</a:t>
            </a:r>
            <a:endParaRPr lang="de-DE"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Hier ist ein </a:t>
            </a:r>
            <a:r>
              <a:rPr lang="de-DE" sz="2000" b="0" strike="noStrike" spc="-1" dirty="0" err="1">
                <a:latin typeface="Arial"/>
              </a:rPr>
              <a:t>beispiel</a:t>
            </a:r>
            <a:r>
              <a:rPr lang="de-DE" sz="2000" b="0" strike="noStrike" spc="-1" dirty="0">
                <a:latin typeface="Arial"/>
              </a:rPr>
              <a:t> der Kollision </a:t>
            </a:r>
            <a:r>
              <a:rPr lang="de-DE" sz="2000" b="0" strike="noStrike" spc="-1" dirty="0" err="1">
                <a:latin typeface="Arial"/>
              </a:rPr>
              <a:t>prüfung</a:t>
            </a:r>
            <a:r>
              <a:rPr lang="de-DE" sz="2000" b="0" strike="noStrike" spc="-1" dirty="0">
                <a:latin typeface="Arial"/>
              </a:rPr>
              <a:t> </a:t>
            </a:r>
            <a:r>
              <a:rPr lang="de-DE" sz="2000" b="0" strike="noStrike" spc="-1" dirty="0" err="1">
                <a:latin typeface="Arial"/>
              </a:rPr>
              <a:t>formula</a:t>
            </a:r>
            <a:r>
              <a:rPr lang="de-DE" sz="2000" b="0" strike="noStrike" spc="-1" dirty="0">
                <a:latin typeface="Arial"/>
              </a:rPr>
              <a:t>. Die Formula </a:t>
            </a:r>
            <a:r>
              <a:rPr lang="de-DE" sz="2000" b="0" strike="noStrike" spc="-1" dirty="0" err="1">
                <a:latin typeface="Arial"/>
              </a:rPr>
              <a:t>besgat</a:t>
            </a:r>
            <a:r>
              <a:rPr lang="de-DE" sz="2000" b="0" strike="noStrike" spc="-1" dirty="0">
                <a:latin typeface="Arial"/>
              </a:rPr>
              <a:t> dass für alle pfade </a:t>
            </a:r>
            <a:r>
              <a:rPr lang="de-DE" sz="2000" b="0" strike="noStrike" spc="-1" dirty="0" err="1">
                <a:latin typeface="Arial"/>
              </a:rPr>
              <a:t>gitl</a:t>
            </a:r>
            <a:r>
              <a:rPr lang="de-DE" sz="2000" b="0" strike="noStrike" spc="-1" dirty="0">
                <a:latin typeface="Arial"/>
              </a:rPr>
              <a:t> auf dem nachfolgendem </a:t>
            </a:r>
            <a:r>
              <a:rPr lang="de-DE" sz="2000" b="0" strike="noStrike" spc="-1" dirty="0" err="1">
                <a:latin typeface="Arial"/>
              </a:rPr>
              <a:t>pfad</a:t>
            </a:r>
            <a:r>
              <a:rPr lang="de-DE" sz="2000" b="0" strike="noStrike" spc="-1" dirty="0">
                <a:latin typeface="Arial"/>
              </a:rPr>
              <a:t> keine </a:t>
            </a:r>
            <a:r>
              <a:rPr lang="de-DE" sz="2000" b="0" strike="noStrike" spc="-1" dirty="0" err="1">
                <a:latin typeface="Arial"/>
              </a:rPr>
              <a:t>kollsion</a:t>
            </a:r>
            <a:r>
              <a:rPr lang="de-DE" sz="2000" b="0" strike="noStrike" spc="-1" dirty="0">
                <a:latin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Die </a:t>
            </a:r>
            <a:r>
              <a:rPr lang="de-DE" sz="2000" b="0" strike="noStrike" spc="-1" dirty="0" err="1">
                <a:latin typeface="Arial"/>
              </a:rPr>
              <a:t>kripke</a:t>
            </a:r>
            <a:r>
              <a:rPr lang="de-DE" sz="2000" b="0" strike="noStrike" spc="-1" dirty="0">
                <a:latin typeface="Arial"/>
              </a:rPr>
              <a:t> erfüllt die Formel in dieser Abbildung.</a:t>
            </a:r>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24</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309715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Hier ist die Ausgabe nach ende der </a:t>
            </a:r>
            <a:r>
              <a:rPr lang="de-DE" sz="2000" b="0" strike="noStrike" spc="-1" dirty="0" err="1">
                <a:latin typeface="Arial"/>
              </a:rPr>
              <a:t>pipeline</a:t>
            </a:r>
            <a:r>
              <a:rPr lang="de-DE" sz="2000" b="0" strike="noStrike" spc="-1" dirty="0">
                <a:latin typeface="Arial"/>
              </a:rPr>
              <a:t>, die erfolgreiche </a:t>
            </a:r>
            <a:r>
              <a:rPr lang="de-DE" sz="2000" b="0" strike="noStrike" spc="-1" dirty="0" err="1">
                <a:latin typeface="Arial"/>
              </a:rPr>
              <a:t>test</a:t>
            </a:r>
            <a:r>
              <a:rPr lang="de-DE" sz="2000" b="0" strike="noStrike" spc="-1" dirty="0">
                <a:latin typeface="Arial"/>
              </a:rPr>
              <a:t> sind im rechten Bild dargestellt.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Die </a:t>
            </a:r>
            <a:r>
              <a:rPr lang="de-DE" sz="2000" b="0" strike="noStrike" spc="-1" dirty="0" err="1">
                <a:latin typeface="Arial"/>
              </a:rPr>
              <a:t>fehlgeshclagene</a:t>
            </a:r>
            <a:r>
              <a:rPr lang="de-DE" sz="2000" b="0" strike="noStrike" spc="-1" dirty="0">
                <a:latin typeface="Arial"/>
              </a:rPr>
              <a:t> Tests werden untersucht.</a:t>
            </a:r>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25</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4135248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Als </a:t>
            </a:r>
            <a:r>
              <a:rPr lang="de-DE" sz="1200" b="0" i="0" kern="1200" dirty="0" err="1">
                <a:solidFill>
                  <a:schemeClr val="tx1"/>
                </a:solidFill>
                <a:effectLst/>
                <a:latin typeface="+mn-lt"/>
                <a:ea typeface="+mn-ea"/>
                <a:cs typeface="+mn-cs"/>
              </a:rPr>
              <a:t>eispiel</a:t>
            </a:r>
            <a:r>
              <a:rPr lang="de-DE" sz="1200" b="0" i="0" kern="1200" dirty="0">
                <a:solidFill>
                  <a:schemeClr val="tx1"/>
                </a:solidFill>
                <a:effectLst/>
                <a:latin typeface="+mn-lt"/>
                <a:ea typeface="+mn-ea"/>
                <a:cs typeface="+mn-cs"/>
              </a:rPr>
              <a:t> wird test3 genommen. Die Ausgabe zeigt dass es  </a:t>
            </a:r>
            <a:r>
              <a:rPr lang="de-DE" sz="1200" dirty="0"/>
              <a:t>keine Kollision gab </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Das Ego ist nicht am Ziel ange­kommen und es ist unter der maximalen Geschwindigkeit gefahren ist.</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Entweder wird der </a:t>
            </a:r>
            <a:r>
              <a:rPr lang="de-DE" sz="1200" b="0" i="0" kern="1200" dirty="0" err="1">
                <a:solidFill>
                  <a:schemeClr val="tx1"/>
                </a:solidFill>
                <a:effectLst/>
                <a:latin typeface="+mn-lt"/>
                <a:ea typeface="+mn-ea"/>
                <a:cs typeface="+mn-cs"/>
              </a:rPr>
              <a:t>test</a:t>
            </a:r>
            <a:r>
              <a:rPr lang="de-DE" sz="1200" b="0" i="0" kern="1200" dirty="0">
                <a:solidFill>
                  <a:schemeClr val="tx1"/>
                </a:solidFill>
                <a:effectLst/>
                <a:latin typeface="+mn-lt"/>
                <a:ea typeface="+mn-ea"/>
                <a:cs typeface="+mn-cs"/>
              </a:rPr>
              <a:t> 3 nochmal grafisch simuliert oder die </a:t>
            </a:r>
            <a:r>
              <a:rPr lang="de-DE" sz="1200" b="0" i="0" kern="1200" dirty="0" err="1">
                <a:solidFill>
                  <a:schemeClr val="tx1"/>
                </a:solidFill>
                <a:effectLst/>
                <a:latin typeface="+mn-lt"/>
                <a:ea typeface="+mn-ea"/>
                <a:cs typeface="+mn-cs"/>
              </a:rPr>
              <a:t>bag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datei</a:t>
            </a:r>
            <a:r>
              <a:rPr lang="de-DE" sz="1200" b="0" i="0" kern="1200" dirty="0">
                <a:solidFill>
                  <a:schemeClr val="tx1"/>
                </a:solidFill>
                <a:effectLst/>
                <a:latin typeface="+mn-lt"/>
                <a:ea typeface="+mn-ea"/>
                <a:cs typeface="+mn-cs"/>
              </a:rPr>
              <a:t> nochmal gespielt um </a:t>
            </a:r>
            <a:r>
              <a:rPr lang="de-DE" sz="1200" b="0" i="0" kern="1200" dirty="0" err="1">
                <a:solidFill>
                  <a:schemeClr val="tx1"/>
                </a:solidFill>
                <a:effectLst/>
                <a:latin typeface="+mn-lt"/>
                <a:ea typeface="+mn-ea"/>
                <a:cs typeface="+mn-cs"/>
              </a:rPr>
              <a:t>nachrichten</a:t>
            </a:r>
            <a:r>
              <a:rPr lang="de-DE" sz="1200" b="0" i="0" kern="1200" dirty="0">
                <a:solidFill>
                  <a:schemeClr val="tx1"/>
                </a:solidFill>
                <a:effectLst/>
                <a:latin typeface="+mn-lt"/>
                <a:ea typeface="+mn-ea"/>
                <a:cs typeface="+mn-cs"/>
              </a:rPr>
              <a:t> zu </a:t>
            </a:r>
            <a:r>
              <a:rPr lang="de-DE" sz="1200" b="0" i="0" kern="1200" dirty="0" err="1">
                <a:solidFill>
                  <a:schemeClr val="tx1"/>
                </a:solidFill>
                <a:effectLst/>
                <a:latin typeface="+mn-lt"/>
                <a:ea typeface="+mn-ea"/>
                <a:cs typeface="+mn-cs"/>
              </a:rPr>
              <a:t>püfen</a:t>
            </a:r>
            <a:r>
              <a:rPr lang="de-DE"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Am ende hat sich ergeben dass das </a:t>
            </a:r>
            <a:r>
              <a:rPr lang="de-DE" sz="1200" b="0" i="0" kern="1200" dirty="0" err="1">
                <a:solidFill>
                  <a:schemeClr val="tx1"/>
                </a:solidFill>
                <a:effectLst/>
                <a:latin typeface="+mn-lt"/>
                <a:ea typeface="+mn-ea"/>
                <a:cs typeface="+mn-cs"/>
              </a:rPr>
              <a:t>ego</a:t>
            </a:r>
            <a:r>
              <a:rPr lang="de-DE" sz="1200" b="0" i="0" kern="1200" dirty="0">
                <a:solidFill>
                  <a:schemeClr val="tx1"/>
                </a:solidFill>
                <a:effectLst/>
                <a:latin typeface="+mn-lt"/>
                <a:ea typeface="+mn-ea"/>
                <a:cs typeface="+mn-cs"/>
              </a:rPr>
              <a:t> nicht am ziel gestoppt und fährt weiter.</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Diese verhalten wurde bei anderen </a:t>
            </a:r>
            <a:r>
              <a:rPr lang="de-DE" sz="1200" b="0" i="0" kern="1200" dirty="0" err="1">
                <a:solidFill>
                  <a:schemeClr val="tx1"/>
                </a:solidFill>
                <a:effectLst/>
                <a:latin typeface="+mn-lt"/>
                <a:ea typeface="+mn-ea"/>
                <a:cs typeface="+mn-cs"/>
              </a:rPr>
              <a:t>fehlgeshclagen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test</a:t>
            </a:r>
            <a:r>
              <a:rPr lang="de-DE" sz="1200" b="0" i="0" kern="1200" dirty="0">
                <a:solidFill>
                  <a:schemeClr val="tx1"/>
                </a:solidFill>
                <a:effectLst/>
                <a:latin typeface="+mn-lt"/>
                <a:ea typeface="+mn-ea"/>
                <a:cs typeface="+mn-cs"/>
              </a:rPr>
              <a:t> erkannt und vermutlich an </a:t>
            </a:r>
            <a:r>
              <a:rPr lang="de-DE" sz="1200" b="0" i="0" kern="1200" dirty="0" err="1">
                <a:solidFill>
                  <a:schemeClr val="tx1"/>
                </a:solidFill>
                <a:effectLst/>
                <a:latin typeface="+mn-lt"/>
                <a:ea typeface="+mn-ea"/>
                <a:cs typeface="+mn-cs"/>
              </a:rPr>
              <a:t>konflikt</a:t>
            </a:r>
            <a:r>
              <a:rPr lang="de-DE" sz="1200" b="0" i="0" kern="1200" dirty="0">
                <a:solidFill>
                  <a:schemeClr val="tx1"/>
                </a:solidFill>
                <a:effectLst/>
                <a:latin typeface="+mn-lt"/>
                <a:ea typeface="+mn-ea"/>
                <a:cs typeface="+mn-cs"/>
              </a:rPr>
              <a:t> in 2 </a:t>
            </a:r>
            <a:r>
              <a:rPr lang="de-DE" sz="1200" b="0" i="0" kern="1200" dirty="0" err="1">
                <a:solidFill>
                  <a:schemeClr val="tx1"/>
                </a:solidFill>
                <a:effectLst/>
                <a:latin typeface="+mn-lt"/>
                <a:ea typeface="+mn-ea"/>
                <a:cs typeface="+mn-cs"/>
              </a:rPr>
              <a:t>fahrfunktion</a:t>
            </a:r>
            <a:r>
              <a:rPr lang="de-DE" sz="1200" b="0" i="0" kern="1200" dirty="0">
                <a:solidFill>
                  <a:schemeClr val="tx1"/>
                </a:solidFill>
                <a:effectLst/>
                <a:latin typeface="+mn-lt"/>
                <a:ea typeface="+mn-ea"/>
                <a:cs typeface="+mn-cs"/>
              </a:rPr>
              <a:t> liegt.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Dieser Bug wird dann am </a:t>
            </a:r>
            <a:r>
              <a:rPr lang="de-DE" sz="1200" b="0" i="0" kern="1200" dirty="0" err="1">
                <a:solidFill>
                  <a:schemeClr val="tx1"/>
                </a:solidFill>
                <a:effectLst/>
                <a:latin typeface="+mn-lt"/>
                <a:ea typeface="+mn-ea"/>
                <a:cs typeface="+mn-cs"/>
              </a:rPr>
              <a:t>entwickler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team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weitergeliet</a:t>
            </a:r>
            <a:r>
              <a:rPr lang="de-DE" sz="1200" b="0" i="0" kern="1200" dirty="0">
                <a:solidFill>
                  <a:schemeClr val="tx1"/>
                </a:solidFill>
                <a:effectLst/>
                <a:latin typeface="+mn-lt"/>
                <a:ea typeface="+mn-ea"/>
                <a:cs typeface="+mn-cs"/>
              </a:rPr>
              <a:t>.</a:t>
            </a:r>
            <a:endParaRPr lang="de-DE" sz="2000" b="0" strike="noStrike" spc="-1" dirty="0">
              <a:latin typeface="Arial"/>
            </a:endParaRPr>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26</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337951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Weitere </a:t>
            </a:r>
            <a:r>
              <a:rPr lang="de-DE" sz="1200" b="0" i="0" kern="1200" dirty="0" err="1">
                <a:solidFill>
                  <a:schemeClr val="tx1"/>
                </a:solidFill>
                <a:effectLst/>
                <a:latin typeface="+mn-lt"/>
                <a:ea typeface="+mn-ea"/>
                <a:cs typeface="+mn-cs"/>
              </a:rPr>
              <a:t>merkmale</a:t>
            </a:r>
            <a:r>
              <a:rPr lang="de-DE" sz="1200" b="0" i="0" kern="1200" dirty="0">
                <a:solidFill>
                  <a:schemeClr val="tx1"/>
                </a:solidFill>
                <a:effectLst/>
                <a:latin typeface="+mn-lt"/>
                <a:ea typeface="+mn-ea"/>
                <a:cs typeface="+mn-cs"/>
              </a:rPr>
              <a:t> hier sind die </a:t>
            </a:r>
            <a:r>
              <a:rPr lang="de-DE" sz="1200" b="0" i="0" kern="1200" dirty="0" err="1">
                <a:solidFill>
                  <a:schemeClr val="tx1"/>
                </a:solidFill>
                <a:effectLst/>
                <a:latin typeface="+mn-lt"/>
                <a:ea typeface="+mn-ea"/>
                <a:cs typeface="+mn-cs"/>
              </a:rPr>
              <a:t>timeout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überschreitung</a:t>
            </a:r>
            <a:r>
              <a:rPr lang="de-DE" sz="1200" b="0" i="0" kern="1200" dirty="0">
                <a:solidFill>
                  <a:schemeClr val="tx1"/>
                </a:solidFill>
                <a:effectLst/>
                <a:latin typeface="+mn-lt"/>
                <a:ea typeface="+mn-ea"/>
                <a:cs typeface="+mn-cs"/>
              </a:rPr>
              <a:t> und nicht zu </a:t>
            </a:r>
            <a:r>
              <a:rPr lang="de-DE" sz="1200" b="0" i="0" kern="1200" dirty="0" err="1">
                <a:solidFill>
                  <a:schemeClr val="tx1"/>
                </a:solidFill>
                <a:effectLst/>
                <a:latin typeface="+mn-lt"/>
                <a:ea typeface="+mn-ea"/>
                <a:cs typeface="+mn-cs"/>
              </a:rPr>
              <a:t>genung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cpu</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kores</a:t>
            </a:r>
            <a:r>
              <a:rPr lang="de-DE" sz="1200" b="0" i="0" kern="1200" dirty="0">
                <a:solidFill>
                  <a:schemeClr val="tx1"/>
                </a:solidFill>
                <a:effectLst/>
                <a:latin typeface="+mn-lt"/>
                <a:ea typeface="+mn-ea"/>
                <a:cs typeface="+mn-cs"/>
              </a:rPr>
              <a:t> zu </a:t>
            </a:r>
            <a:r>
              <a:rPr lang="de-DE" sz="1200" b="0" i="0" kern="1200" dirty="0" err="1">
                <a:solidFill>
                  <a:schemeClr val="tx1"/>
                </a:solidFill>
                <a:effectLst/>
                <a:latin typeface="+mn-lt"/>
                <a:ea typeface="+mn-ea"/>
                <a:cs typeface="+mn-cs"/>
              </a:rPr>
              <a:t>verfügung</a:t>
            </a:r>
            <a:r>
              <a:rPr lang="de-DE" sz="1200" b="0" i="0" kern="1200" dirty="0">
                <a:solidFill>
                  <a:schemeClr val="tx1"/>
                </a:solidFill>
                <a:effectLst/>
                <a:latin typeface="+mn-lt"/>
                <a:ea typeface="+mn-ea"/>
                <a:cs typeface="+mn-cs"/>
              </a:rPr>
              <a:t> stehen.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strike="noStrike" kern="1200" spc="-1" dirty="0">
                <a:solidFill>
                  <a:schemeClr val="tx1"/>
                </a:solidFill>
                <a:effectLst/>
                <a:latin typeface="+mn-lt"/>
                <a:ea typeface="+mn-ea"/>
                <a:cs typeface="+mn-cs"/>
              </a:rPr>
              <a:t>Das erste wurde schon </a:t>
            </a:r>
            <a:r>
              <a:rPr lang="de-DE" sz="1200" b="0" i="0" strike="noStrike" kern="1200" spc="-1" dirty="0" err="1">
                <a:solidFill>
                  <a:schemeClr val="tx1"/>
                </a:solidFill>
                <a:effectLst/>
                <a:latin typeface="+mn-lt"/>
                <a:ea typeface="+mn-ea"/>
                <a:cs typeface="+mn-cs"/>
              </a:rPr>
              <a:t>gereglt</a:t>
            </a:r>
            <a:r>
              <a:rPr lang="de-DE" sz="1200" b="0" i="0" strike="noStrike" kern="1200" spc="-1" dirty="0">
                <a:solidFill>
                  <a:schemeClr val="tx1"/>
                </a:solidFill>
                <a:effectLst/>
                <a:latin typeface="+mn-lt"/>
                <a:ea typeface="+mn-ea"/>
                <a:cs typeface="+mn-cs"/>
              </a:rPr>
              <a:t>, die zweite ist gemeldet.</a:t>
            </a:r>
            <a:endParaRPr lang="de-DE" sz="2000" b="0" strike="noStrike" spc="-1" dirty="0">
              <a:latin typeface="Arial"/>
            </a:endParaRPr>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27</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300825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Zusammenfassend kann man sagen dass Software-Test ist ein sehr wichtiger und unverzichtbarer Bereich</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Das sogar ein klein code </a:t>
            </a:r>
            <a:r>
              <a:rPr lang="de-DE" sz="1200" dirty="0" err="1"/>
              <a:t>fehler</a:t>
            </a:r>
            <a:r>
              <a:rPr lang="de-DE" sz="1200" dirty="0"/>
              <a:t> kann hohe wirtschaftliche Kosten  wie </a:t>
            </a:r>
            <a:r>
              <a:rPr lang="de-DE" sz="1200" dirty="0" err="1"/>
              <a:t>beispiel</a:t>
            </a:r>
            <a:r>
              <a:rPr lang="de-DE" sz="1200" dirty="0"/>
              <a:t> </a:t>
            </a:r>
            <a:r>
              <a:rPr lang="de-DE" sz="1200" dirty="0" err="1"/>
              <a:t>nasa</a:t>
            </a:r>
            <a:r>
              <a:rPr lang="de-DE" sz="1200" dirty="0"/>
              <a:t> </a:t>
            </a:r>
            <a:r>
              <a:rPr lang="de-DE" sz="1200" dirty="0" err="1"/>
              <a:t>bug</a:t>
            </a:r>
            <a:r>
              <a:rPr lang="de-DE" sz="1200" dirty="0"/>
              <a:t> über 550milion </a:t>
            </a:r>
            <a:r>
              <a:rPr lang="de-DE" sz="1200" dirty="0" err="1"/>
              <a:t>dollars</a:t>
            </a:r>
            <a:r>
              <a:rPr lang="de-DE" sz="1200" dirty="0"/>
              <a:t> oder </a:t>
            </a:r>
            <a:r>
              <a:rPr lang="de-DE" sz="1200" dirty="0" err="1"/>
              <a:t>menschlliche</a:t>
            </a:r>
            <a:r>
              <a:rPr lang="de-DE" sz="1200" dirty="0"/>
              <a:t> leben kosten wie die </a:t>
            </a:r>
            <a:r>
              <a:rPr lang="de-DE" sz="1200" dirty="0" err="1"/>
              <a:t>ünfalle</a:t>
            </a:r>
            <a:r>
              <a:rPr lang="de-DE" sz="1200" dirty="0"/>
              <a:t> eben gezeigt.</a:t>
            </a:r>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28</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1900926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Das Gesamtergebnis aller Aufgaben erweist sich als sehr zufriedenstellend.</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Die Aufgabenstellung (s. Aufgabenblatt) ist mit dem Erwerb der notwendigen Software­ Kenntnisse erfüllt worden.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Das Ergebnis des letzten Kapitels (6) ist von der Entwicklung der internen Funktionen des </a:t>
            </a:r>
            <a:r>
              <a:rPr lang="de-DE" sz="1200" b="0" i="0" kern="1200" dirty="0" err="1">
                <a:solidFill>
                  <a:schemeClr val="tx1"/>
                </a:solidFill>
                <a:effectLst/>
                <a:latin typeface="+mn-lt"/>
                <a:ea typeface="+mn-ea"/>
                <a:cs typeface="+mn-cs"/>
              </a:rPr>
              <a:t>ADORe</a:t>
            </a:r>
            <a:r>
              <a:rPr lang="de-DE" sz="1200" b="0" i="0" kern="1200" dirty="0">
                <a:solidFill>
                  <a:schemeClr val="tx1"/>
                </a:solidFill>
                <a:effectLst/>
                <a:latin typeface="+mn-lt"/>
                <a:ea typeface="+mn-ea"/>
                <a:cs typeface="+mn-cs"/>
              </a:rPr>
              <a:t>­ Frameworks und den verfügbaren Ressourcen abhängig. Die Möglichkeit Eine Erweiterung dieser Arbeit ist vorgeschlagen.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Folgende Erweiterungen sind für </a:t>
            </a:r>
            <a:r>
              <a:rPr lang="de-DE" sz="1200" b="0" i="0" kern="1200" dirty="0" err="1">
                <a:solidFill>
                  <a:schemeClr val="tx1"/>
                </a:solidFill>
                <a:effectLst/>
                <a:latin typeface="+mn-lt"/>
                <a:ea typeface="+mn-ea"/>
                <a:cs typeface="+mn-cs"/>
              </a:rPr>
              <a:t>dlr</a:t>
            </a:r>
            <a:r>
              <a:rPr lang="de-DE" sz="1200" b="0" i="0" kern="1200" dirty="0">
                <a:solidFill>
                  <a:schemeClr val="tx1"/>
                </a:solidFill>
                <a:effectLst/>
                <a:latin typeface="+mn-lt"/>
                <a:ea typeface="+mn-ea"/>
                <a:cs typeface="+mn-cs"/>
              </a:rPr>
              <a:t> vorgeschlagen: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Aus </a:t>
            </a:r>
            <a:r>
              <a:rPr lang="de-DE" sz="1200" b="0" i="0" kern="1200" dirty="0" err="1">
                <a:solidFill>
                  <a:schemeClr val="tx1"/>
                </a:solidFill>
                <a:effectLst/>
                <a:latin typeface="+mn-lt"/>
                <a:ea typeface="+mn-ea"/>
                <a:cs typeface="+mn-cs"/>
              </a:rPr>
              <a:t>pegasus</a:t>
            </a:r>
            <a:r>
              <a:rPr lang="de-DE" sz="1200" b="0" i="0" kern="1200" dirty="0">
                <a:solidFill>
                  <a:schemeClr val="tx1"/>
                </a:solidFill>
                <a:effectLst/>
                <a:latin typeface="+mn-lt"/>
                <a:ea typeface="+mn-ea"/>
                <a:cs typeface="+mn-cs"/>
              </a:rPr>
              <a:t> : </a:t>
            </a:r>
            <a:r>
              <a:rPr lang="de-DE" sz="1200" b="0" i="0" kern="1200" dirty="0" err="1">
                <a:solidFill>
                  <a:schemeClr val="tx1"/>
                </a:solidFill>
                <a:effectLst/>
                <a:latin typeface="+mn-lt"/>
                <a:ea typeface="+mn-ea"/>
                <a:cs typeface="+mn-cs"/>
              </a:rPr>
              <a:t>extraktion</a:t>
            </a:r>
            <a:r>
              <a:rPr lang="de-DE" sz="1200" b="0" i="0" kern="1200" dirty="0">
                <a:solidFill>
                  <a:schemeClr val="tx1"/>
                </a:solidFill>
                <a:effectLst/>
                <a:latin typeface="+mn-lt"/>
                <a:ea typeface="+mn-ea"/>
                <a:cs typeface="+mn-cs"/>
              </a:rPr>
              <a:t> von daten aus </a:t>
            </a:r>
            <a:r>
              <a:rPr lang="de-DE" sz="1200" b="0" i="0" kern="1200" dirty="0" err="1">
                <a:solidFill>
                  <a:schemeClr val="tx1"/>
                </a:solidFill>
                <a:effectLst/>
                <a:latin typeface="+mn-lt"/>
                <a:ea typeface="+mn-ea"/>
                <a:cs typeface="+mn-cs"/>
              </a:rPr>
              <a:t>realiticher</a:t>
            </a:r>
            <a:r>
              <a:rPr lang="de-DE" sz="1200" b="0" i="0" kern="1200" dirty="0">
                <a:solidFill>
                  <a:schemeClr val="tx1"/>
                </a:solidFill>
                <a:effectLst/>
                <a:latin typeface="+mn-lt"/>
                <a:ea typeface="+mn-ea"/>
                <a:cs typeface="+mn-cs"/>
              </a:rPr>
              <a:t> quellen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err="1">
                <a:solidFill>
                  <a:schemeClr val="tx1"/>
                </a:solidFill>
                <a:effectLst/>
                <a:latin typeface="+mn-lt"/>
                <a:ea typeface="+mn-ea"/>
                <a:cs typeface="+mn-cs"/>
              </a:rPr>
              <a:t>Erstellugn</a:t>
            </a:r>
            <a:r>
              <a:rPr lang="de-DE" sz="1200" b="0" i="0" kern="1200" dirty="0">
                <a:solidFill>
                  <a:schemeClr val="tx1"/>
                </a:solidFill>
                <a:effectLst/>
                <a:latin typeface="+mn-lt"/>
                <a:ea typeface="+mn-ea"/>
                <a:cs typeface="+mn-cs"/>
              </a:rPr>
              <a:t> einer </a:t>
            </a:r>
            <a:r>
              <a:rPr lang="de-DE" sz="1200" b="0" i="0" kern="1200" dirty="0" err="1">
                <a:solidFill>
                  <a:schemeClr val="tx1"/>
                </a:solidFill>
                <a:effectLst/>
                <a:latin typeface="+mn-lt"/>
                <a:ea typeface="+mn-ea"/>
                <a:cs typeface="+mn-cs"/>
              </a:rPr>
              <a:t>datenbank</a:t>
            </a:r>
            <a:r>
              <a:rPr lang="de-DE" sz="1200" b="0" i="0" kern="1200" dirty="0">
                <a:solidFill>
                  <a:schemeClr val="tx1"/>
                </a:solidFill>
                <a:effectLst/>
                <a:latin typeface="+mn-lt"/>
                <a:ea typeface="+mn-ea"/>
                <a:cs typeface="+mn-cs"/>
              </a:rPr>
              <a:t> in einer </a:t>
            </a:r>
            <a:r>
              <a:rPr lang="de-DE" sz="1200" b="0" i="0" kern="1200" dirty="0" err="1">
                <a:solidFill>
                  <a:schemeClr val="tx1"/>
                </a:solidFill>
                <a:effectLst/>
                <a:latin typeface="+mn-lt"/>
                <a:ea typeface="+mn-ea"/>
                <a:cs typeface="+mn-cs"/>
              </a:rPr>
              <a:t>standariester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format</a:t>
            </a:r>
            <a:endParaRPr lang="de-DE"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Automatische </a:t>
            </a:r>
            <a:r>
              <a:rPr lang="de-DE" sz="1200" b="0" i="0" kern="1200" dirty="0" err="1">
                <a:solidFill>
                  <a:schemeClr val="tx1"/>
                </a:solidFill>
                <a:effectLst/>
                <a:latin typeface="+mn-lt"/>
                <a:ea typeface="+mn-ea"/>
                <a:cs typeface="+mn-cs"/>
              </a:rPr>
              <a:t>generierung</a:t>
            </a:r>
            <a:r>
              <a:rPr lang="de-DE" sz="1200" b="0" i="0" kern="1200" dirty="0">
                <a:solidFill>
                  <a:schemeClr val="tx1"/>
                </a:solidFill>
                <a:effectLst/>
                <a:latin typeface="+mn-lt"/>
                <a:ea typeface="+mn-ea"/>
                <a:cs typeface="+mn-cs"/>
              </a:rPr>
              <a:t> von Testfälle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Aus </a:t>
            </a:r>
            <a:r>
              <a:rPr lang="de-DE" sz="1200" b="0" i="0" kern="1200" dirty="0" err="1">
                <a:solidFill>
                  <a:schemeClr val="tx1"/>
                </a:solidFill>
                <a:effectLst/>
                <a:latin typeface="+mn-lt"/>
                <a:ea typeface="+mn-ea"/>
                <a:cs typeface="+mn-cs"/>
              </a:rPr>
              <a:t>Nitsa</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zugabe</a:t>
            </a:r>
            <a:r>
              <a:rPr lang="de-DE" sz="1200" b="0" i="0" kern="1200" dirty="0">
                <a:solidFill>
                  <a:schemeClr val="tx1"/>
                </a:solidFill>
                <a:effectLst/>
                <a:latin typeface="+mn-lt"/>
                <a:ea typeface="+mn-ea"/>
                <a:cs typeface="+mn-cs"/>
              </a:rPr>
              <a:t> von </a:t>
            </a:r>
            <a:r>
              <a:rPr lang="de-DE" sz="1200" b="0" i="0" kern="1200" dirty="0" err="1">
                <a:solidFill>
                  <a:schemeClr val="tx1"/>
                </a:solidFill>
                <a:effectLst/>
                <a:latin typeface="+mn-lt"/>
                <a:ea typeface="+mn-ea"/>
                <a:cs typeface="+mn-cs"/>
              </a:rPr>
              <a:t>fehlern</a:t>
            </a:r>
            <a:r>
              <a:rPr lang="de-DE" sz="1200" b="0" i="0" kern="1200" dirty="0">
                <a:solidFill>
                  <a:schemeClr val="tx1"/>
                </a:solidFill>
                <a:effectLst/>
                <a:latin typeface="+mn-lt"/>
                <a:ea typeface="+mn-ea"/>
                <a:cs typeface="+mn-cs"/>
              </a:rPr>
              <a:t> um </a:t>
            </a:r>
            <a:r>
              <a:rPr lang="de-DE" sz="1200" b="0" i="0" kern="1200" dirty="0" err="1">
                <a:solidFill>
                  <a:schemeClr val="tx1"/>
                </a:solidFill>
                <a:effectLst/>
                <a:latin typeface="+mn-lt"/>
                <a:ea typeface="+mn-ea"/>
                <a:cs typeface="+mn-cs"/>
              </a:rPr>
              <a:t>system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genze</a:t>
            </a:r>
            <a:r>
              <a:rPr lang="de-DE" sz="1200" b="0" i="0" kern="1200" dirty="0">
                <a:solidFill>
                  <a:schemeClr val="tx1"/>
                </a:solidFill>
                <a:effectLst/>
                <a:latin typeface="+mn-lt"/>
                <a:ea typeface="+mn-ea"/>
                <a:cs typeface="+mn-cs"/>
              </a:rPr>
              <a:t> zu testen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Letzens </a:t>
            </a:r>
            <a:r>
              <a:rPr lang="de-DE" sz="1200" b="0" i="0" kern="1200" dirty="0" err="1">
                <a:solidFill>
                  <a:schemeClr val="tx1"/>
                </a:solidFill>
                <a:effectLst/>
                <a:latin typeface="+mn-lt"/>
                <a:ea typeface="+mn-ea"/>
                <a:cs typeface="+mn-cs"/>
              </a:rPr>
              <a:t>emit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höh</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auflösung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simulator</a:t>
            </a:r>
            <a:r>
              <a:rPr lang="de-DE" sz="1200" b="0" i="0" kern="1200" dirty="0">
                <a:solidFill>
                  <a:schemeClr val="tx1"/>
                </a:solidFill>
                <a:effectLst/>
                <a:latin typeface="+mn-lt"/>
                <a:ea typeface="+mn-ea"/>
                <a:cs typeface="+mn-cs"/>
              </a:rPr>
              <a:t> zu simulieren.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29</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960811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laceHolder 1"/>
          <p:cNvSpPr>
            <a:spLocks noGrp="1" noRot="1" noChangeAspect="1"/>
          </p:cNvSpPr>
          <p:nvPr>
            <p:ph type="sldImg"/>
          </p:nvPr>
        </p:nvSpPr>
        <p:spPr>
          <a:xfrm>
            <a:off x="2751138" y="531813"/>
            <a:ext cx="4730750" cy="2660650"/>
          </a:xfrm>
          <a:prstGeom prst="rect">
            <a:avLst/>
          </a:prstGeom>
        </p:spPr>
      </p:sp>
      <p:sp>
        <p:nvSpPr>
          <p:cNvPr id="442" name="PlaceHolder 2"/>
          <p:cNvSpPr>
            <a:spLocks noGrp="1"/>
          </p:cNvSpPr>
          <p:nvPr>
            <p:ph type="body"/>
          </p:nvPr>
        </p:nvSpPr>
        <p:spPr>
          <a:xfrm>
            <a:off x="1022040" y="3373560"/>
            <a:ext cx="8187480" cy="3191760"/>
          </a:xfrm>
          <a:prstGeom prst="rect">
            <a:avLst/>
          </a:prstGeom>
        </p:spPr>
        <p:txBody>
          <a:bodyPr lIns="0" tIns="0" rIns="0" bIns="0">
            <a:noAutofit/>
          </a:bodyPr>
          <a:lstStyle/>
          <a:p>
            <a:r>
              <a:rPr lang="de-DE" sz="2000" b="0" strike="noStrike" spc="-1" dirty="0">
                <a:latin typeface="Arial"/>
              </a:rPr>
              <a:t>Ich habe bereit online </a:t>
            </a:r>
            <a:r>
              <a:rPr lang="de-DE" sz="2000" b="0" strike="noStrike" spc="-1" dirty="0" err="1">
                <a:latin typeface="Arial"/>
              </a:rPr>
              <a:t>kurse</a:t>
            </a:r>
            <a:r>
              <a:rPr lang="de-DE" sz="2000" b="0" strike="noStrike" spc="-1" dirty="0">
                <a:latin typeface="Arial"/>
              </a:rPr>
              <a:t> der Toronto University zum Thema </a:t>
            </a:r>
            <a:r>
              <a:rPr lang="de-DE" sz="2000" b="0" strike="noStrike" spc="-1" dirty="0" err="1">
                <a:latin typeface="Arial"/>
              </a:rPr>
              <a:t>Entwciklung</a:t>
            </a:r>
            <a:r>
              <a:rPr lang="de-DE" sz="2000" b="0" strike="noStrike" spc="-1" dirty="0">
                <a:latin typeface="Arial"/>
              </a:rPr>
              <a:t> von AFs </a:t>
            </a:r>
            <a:r>
              <a:rPr lang="de-DE" sz="2000" b="0" strike="noStrike" spc="-1" dirty="0" err="1">
                <a:latin typeface="Arial"/>
              </a:rPr>
              <a:t>abgechlossen</a:t>
            </a:r>
            <a:r>
              <a:rPr lang="de-DE" sz="2000" b="0" strike="noStrike" spc="-1" dirty="0">
                <a:latin typeface="Arial"/>
              </a:rPr>
              <a:t> </a:t>
            </a:r>
            <a:r>
              <a:rPr lang="de-DE" sz="2000" b="0" strike="noStrike" spc="-1" dirty="0" err="1">
                <a:latin typeface="Arial"/>
              </a:rPr>
              <a:t>un</a:t>
            </a:r>
            <a:r>
              <a:rPr lang="de-DE" sz="2000" b="0" strike="noStrike" spc="-1" dirty="0">
                <a:latin typeface="Arial"/>
              </a:rPr>
              <a:t> </a:t>
            </a:r>
            <a:r>
              <a:rPr lang="de-DE" sz="2000" b="0" strike="noStrike" spc="-1" dirty="0" err="1">
                <a:latin typeface="Arial"/>
              </a:rPr>
              <a:t>dhat</a:t>
            </a:r>
            <a:r>
              <a:rPr lang="de-DE" sz="2000" b="0" strike="noStrike" spc="-1" dirty="0">
                <a:latin typeface="Arial"/>
              </a:rPr>
              <a:t> meine Interesse geweckt. </a:t>
            </a:r>
          </a:p>
          <a:p>
            <a:r>
              <a:rPr lang="de-DE" sz="2000" b="0" strike="noStrike" spc="-1" dirty="0">
                <a:latin typeface="Arial"/>
              </a:rPr>
              <a:t>Das </a:t>
            </a:r>
            <a:r>
              <a:rPr lang="de-DE" sz="2000" b="0" strike="noStrike" spc="-1" dirty="0" err="1">
                <a:latin typeface="Arial"/>
              </a:rPr>
              <a:t>größet</a:t>
            </a:r>
            <a:r>
              <a:rPr lang="de-DE" sz="2000" b="0" strike="noStrike" spc="-1" dirty="0">
                <a:latin typeface="Arial"/>
              </a:rPr>
              <a:t> Problem ist die Sicherheit und darunter die Validierung von Fahrfunktionen</a:t>
            </a:r>
          </a:p>
          <a:p>
            <a:r>
              <a:rPr lang="de-DE" sz="2000" b="0" strike="noStrike" spc="-1" dirty="0">
                <a:latin typeface="Arial"/>
              </a:rPr>
              <a:t>Um diese Arbeit zu schaffen ist eine Einarbeitung </a:t>
            </a:r>
            <a:r>
              <a:rPr lang="de-DE" sz="2000" spc="-1" dirty="0">
                <a:solidFill>
                  <a:srgbClr val="000000"/>
                </a:solidFill>
                <a:latin typeface="Arial"/>
                <a:ea typeface="DejaVu Sans"/>
              </a:rPr>
              <a:t>in das Framework </a:t>
            </a:r>
            <a:r>
              <a:rPr lang="de-DE" sz="2000" spc="-1" dirty="0" err="1">
                <a:solidFill>
                  <a:srgbClr val="000000"/>
                </a:solidFill>
                <a:latin typeface="Arial"/>
                <a:ea typeface="DejaVu Sans"/>
              </a:rPr>
              <a:t>ADORe</a:t>
            </a:r>
            <a:r>
              <a:rPr lang="de-DE" sz="2000" spc="-1" dirty="0">
                <a:solidFill>
                  <a:srgbClr val="000000"/>
                </a:solidFill>
                <a:latin typeface="Arial"/>
                <a:ea typeface="DejaVu Sans"/>
              </a:rPr>
              <a:t>, </a:t>
            </a:r>
            <a:r>
              <a:rPr lang="de-DE" sz="2000" spc="-1" dirty="0">
                <a:solidFill>
                  <a:prstClr val="black"/>
                </a:solidFill>
                <a:latin typeface="Arial"/>
                <a:ea typeface="DejaVu Sans"/>
              </a:rPr>
              <a:t> </a:t>
            </a:r>
            <a:r>
              <a:rPr lang="de-DE" sz="2000" spc="-1" dirty="0">
                <a:solidFill>
                  <a:srgbClr val="000000"/>
                </a:solidFill>
                <a:latin typeface="Arial"/>
                <a:ea typeface="DejaVu Sans"/>
              </a:rPr>
              <a:t>SUMO und ROS nötig sowie </a:t>
            </a:r>
            <a:r>
              <a:rPr lang="de-DE" sz="2000" spc="-1" dirty="0" err="1">
                <a:solidFill>
                  <a:srgbClr val="000000"/>
                </a:solidFill>
                <a:latin typeface="Arial"/>
                <a:ea typeface="DejaVu Sans"/>
              </a:rPr>
              <a:t>Kenntisse</a:t>
            </a:r>
            <a:r>
              <a:rPr lang="de-DE" sz="2000" spc="-1" dirty="0">
                <a:solidFill>
                  <a:srgbClr val="000000"/>
                </a:solidFill>
                <a:latin typeface="Arial"/>
                <a:ea typeface="DejaVu Sans"/>
              </a:rPr>
              <a:t> in beide</a:t>
            </a:r>
          </a:p>
          <a:p>
            <a:r>
              <a:rPr lang="de-DE" sz="2000" spc="-1" dirty="0">
                <a:solidFill>
                  <a:srgbClr val="000000"/>
                </a:solidFill>
                <a:latin typeface="Arial"/>
                <a:ea typeface="DejaVu Sans"/>
              </a:rPr>
              <a:t> </a:t>
            </a:r>
            <a:r>
              <a:rPr lang="de-DE" sz="2000" spc="-1" dirty="0" err="1">
                <a:solidFill>
                  <a:srgbClr val="000000"/>
                </a:solidFill>
                <a:latin typeface="Arial"/>
                <a:ea typeface="DejaVu Sans"/>
              </a:rPr>
              <a:t>Programmierspaceh</a:t>
            </a:r>
            <a:r>
              <a:rPr lang="de-DE" sz="2000" spc="-1" dirty="0">
                <a:solidFill>
                  <a:srgbClr val="000000"/>
                </a:solidFill>
                <a:latin typeface="Arial"/>
                <a:ea typeface="DejaVu Sans"/>
              </a:rPr>
              <a:t> und andere Tools</a:t>
            </a:r>
            <a:endParaRPr lang="de-DE" sz="2000" b="0" strike="noStrike" spc="-1" dirty="0">
              <a:latin typeface="Arial"/>
            </a:endParaRPr>
          </a:p>
          <a:p>
            <a:r>
              <a:rPr lang="de-DE" sz="2000" b="0" strike="noStrike" spc="-1" dirty="0">
                <a:latin typeface="Arial"/>
              </a:rPr>
              <a:t>Das Ziel dieser Arbeit ist eine Methode zu finden um Fahrfunktionen auszuwerten, Dabei geht es um eine intensive Recherche in dem Bereich um ein passendes Konzept zu finden und Testszenarien manuell zu erstellen, die dann automatisch ausgeführt und ausgewertet werden sollen.</a:t>
            </a:r>
          </a:p>
        </p:txBody>
      </p:sp>
      <p:sp>
        <p:nvSpPr>
          <p:cNvPr id="443"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2CD965D1-65E1-4417-B351-2DC19033537C}"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3</a:t>
            </a:fld>
            <a:endParaRPr kumimoji="0" lang="de-DE"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PlaceHolder 1"/>
          <p:cNvSpPr>
            <a:spLocks noGrp="1" noRot="1" noChangeAspect="1"/>
          </p:cNvSpPr>
          <p:nvPr>
            <p:ph type="sldImg"/>
          </p:nvPr>
        </p:nvSpPr>
        <p:spPr>
          <a:xfrm>
            <a:off x="2751138" y="531813"/>
            <a:ext cx="4730750" cy="2660650"/>
          </a:xfrm>
          <a:prstGeom prst="rect">
            <a:avLst/>
          </a:prstGeom>
        </p:spPr>
      </p:sp>
      <p:sp>
        <p:nvSpPr>
          <p:cNvPr id="457" name="PlaceHolder 2"/>
          <p:cNvSpPr>
            <a:spLocks noGrp="1"/>
          </p:cNvSpPr>
          <p:nvPr>
            <p:ph type="body"/>
          </p:nvPr>
        </p:nvSpPr>
        <p:spPr>
          <a:xfrm>
            <a:off x="1022040" y="3373560"/>
            <a:ext cx="8187480" cy="3191760"/>
          </a:xfrm>
          <a:prstGeom prst="rect">
            <a:avLst/>
          </a:prstGeom>
        </p:spPr>
        <p:txBody>
          <a:bodyPr lIns="0" tIns="0" rIns="0" bIns="0">
            <a:noAutofit/>
          </a:bodyPr>
          <a:lstStyle/>
          <a:p>
            <a:r>
              <a:rPr lang="de-DE" sz="2000" b="0" strike="noStrike" spc="-1" dirty="0">
                <a:latin typeface="Arial"/>
              </a:rPr>
              <a:t>Hauptquellen sind die Uni online </a:t>
            </a:r>
            <a:r>
              <a:rPr lang="de-DE" sz="2000" b="0" strike="noStrike" spc="-1" dirty="0" err="1">
                <a:latin typeface="Arial"/>
              </a:rPr>
              <a:t>Kusre</a:t>
            </a:r>
            <a:r>
              <a:rPr lang="de-DE" sz="2000" b="0" strike="noStrike" spc="-1" dirty="0">
                <a:latin typeface="Arial"/>
              </a:rPr>
              <a:t> , </a:t>
            </a:r>
            <a:r>
              <a:rPr lang="de-DE" sz="2000" b="0" strike="noStrike" spc="-1" dirty="0" err="1">
                <a:latin typeface="Arial"/>
              </a:rPr>
              <a:t>resaerch</a:t>
            </a:r>
            <a:r>
              <a:rPr lang="de-DE" sz="2000" b="0" strike="noStrike" spc="-1" dirty="0">
                <a:latin typeface="Arial"/>
              </a:rPr>
              <a:t> </a:t>
            </a:r>
            <a:r>
              <a:rPr lang="de-DE" sz="2000" b="0" strike="noStrike" spc="-1" dirty="0" err="1">
                <a:latin typeface="Arial"/>
              </a:rPr>
              <a:t>gate</a:t>
            </a:r>
            <a:r>
              <a:rPr lang="de-DE" sz="2000" b="0" strike="noStrike" spc="-1" dirty="0">
                <a:latin typeface="Arial"/>
              </a:rPr>
              <a:t> </a:t>
            </a:r>
            <a:r>
              <a:rPr lang="de-DE" sz="2000" b="0" strike="noStrike" spc="-1" dirty="0" err="1">
                <a:latin typeface="Arial"/>
              </a:rPr>
              <a:t>papers</a:t>
            </a:r>
            <a:r>
              <a:rPr lang="de-DE" sz="2000" b="0" strike="noStrike" spc="-1" dirty="0">
                <a:latin typeface="Arial"/>
              </a:rPr>
              <a:t> und weitere wissenschaftliche quellen</a:t>
            </a:r>
          </a:p>
        </p:txBody>
      </p:sp>
      <p:sp>
        <p:nvSpPr>
          <p:cNvPr id="458"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CEDF88D4-AFD3-4921-97AC-10DCD4E165AB}"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30</a:t>
            </a:fld>
            <a:endParaRPr kumimoji="0" lang="de-DE"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noRot="1" noChangeAspect="1"/>
          </p:cNvSpPr>
          <p:nvPr>
            <p:ph type="sldImg"/>
          </p:nvPr>
        </p:nvSpPr>
        <p:spPr>
          <a:xfrm>
            <a:off x="2751138" y="531813"/>
            <a:ext cx="4730750" cy="2660650"/>
          </a:xfrm>
          <a:prstGeom prst="rect">
            <a:avLst/>
          </a:prstGeom>
        </p:spPr>
      </p:sp>
      <p:sp>
        <p:nvSpPr>
          <p:cNvPr id="460" name="PlaceHolder 2"/>
          <p:cNvSpPr>
            <a:spLocks noGrp="1"/>
          </p:cNvSpPr>
          <p:nvPr>
            <p:ph type="body"/>
          </p:nvPr>
        </p:nvSpPr>
        <p:spPr>
          <a:xfrm>
            <a:off x="1022040" y="3373560"/>
            <a:ext cx="8187480" cy="3191760"/>
          </a:xfrm>
          <a:prstGeom prst="rect">
            <a:avLst/>
          </a:prstGeom>
        </p:spPr>
        <p:txBody>
          <a:bodyPr lIns="0" tIns="0" rIns="0" bIns="0">
            <a:noAutofit/>
          </a:bodyPr>
          <a:lstStyle/>
          <a:p>
            <a:endParaRPr lang="de-DE" sz="2000" b="0" strike="noStrike" spc="-1" dirty="0">
              <a:latin typeface="Arial"/>
            </a:endParaRPr>
          </a:p>
        </p:txBody>
      </p:sp>
      <p:sp>
        <p:nvSpPr>
          <p:cNvPr id="461"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72A01EB4-5AF7-45AB-A574-DDCE5DBCCCA5}"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31</a:t>
            </a:fld>
            <a:endParaRPr kumimoji="0" lang="de-DE"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noRot="1" noChangeAspect="1"/>
          </p:cNvSpPr>
          <p:nvPr>
            <p:ph type="sldImg"/>
          </p:nvPr>
        </p:nvSpPr>
        <p:spPr>
          <a:xfrm>
            <a:off x="2751138" y="531813"/>
            <a:ext cx="4730750" cy="2660650"/>
          </a:xfrm>
          <a:prstGeom prst="rect">
            <a:avLst/>
          </a:prstGeom>
        </p:spPr>
      </p:sp>
      <p:sp>
        <p:nvSpPr>
          <p:cNvPr id="460" name="PlaceHolder 2"/>
          <p:cNvSpPr>
            <a:spLocks noGrp="1"/>
          </p:cNvSpPr>
          <p:nvPr>
            <p:ph type="body"/>
          </p:nvPr>
        </p:nvSpPr>
        <p:spPr>
          <a:xfrm>
            <a:off x="1022040" y="3373560"/>
            <a:ext cx="8187480" cy="3191760"/>
          </a:xfrm>
          <a:prstGeom prst="rect">
            <a:avLst/>
          </a:prstGeom>
        </p:spPr>
        <p:txBody>
          <a:bodyPr lIns="0" tIns="0" rIns="0" bIns="0">
            <a:noAutofit/>
          </a:bodyPr>
          <a:lstStyle/>
          <a:p>
            <a:endParaRPr lang="de-DE" sz="2000" b="0" strike="noStrike" spc="-1" dirty="0">
              <a:latin typeface="Arial"/>
            </a:endParaRPr>
          </a:p>
        </p:txBody>
      </p:sp>
      <p:sp>
        <p:nvSpPr>
          <p:cNvPr id="461"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72A01EB4-5AF7-45AB-A574-DDCE5DBCCCA5}"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32</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4467653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noRot="1" noChangeAspect="1"/>
          </p:cNvSpPr>
          <p:nvPr>
            <p:ph type="sldImg"/>
          </p:nvPr>
        </p:nvSpPr>
        <p:spPr>
          <a:xfrm>
            <a:off x="2751138" y="531813"/>
            <a:ext cx="4730750" cy="2660650"/>
          </a:xfrm>
          <a:prstGeom prst="rect">
            <a:avLst/>
          </a:prstGeom>
        </p:spPr>
      </p:sp>
      <p:sp>
        <p:nvSpPr>
          <p:cNvPr id="460" name="PlaceHolder 2"/>
          <p:cNvSpPr>
            <a:spLocks noGrp="1"/>
          </p:cNvSpPr>
          <p:nvPr>
            <p:ph type="body"/>
          </p:nvPr>
        </p:nvSpPr>
        <p:spPr>
          <a:xfrm>
            <a:off x="1022040" y="3373560"/>
            <a:ext cx="8187480" cy="3191760"/>
          </a:xfrm>
          <a:prstGeom prst="rect">
            <a:avLst/>
          </a:prstGeom>
        </p:spPr>
        <p:txBody>
          <a:bodyPr lIns="0" tIns="0" rIns="0" bIns="0">
            <a:noAutofit/>
          </a:bodyPr>
          <a:lstStyle/>
          <a:p>
            <a:endParaRPr lang="de-DE" sz="2000" b="0" strike="noStrike" spc="-1" dirty="0">
              <a:latin typeface="Arial"/>
            </a:endParaRPr>
          </a:p>
        </p:txBody>
      </p:sp>
      <p:sp>
        <p:nvSpPr>
          <p:cNvPr id="461"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72A01EB4-5AF7-45AB-A574-DDCE5DBCCCA5}"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33</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15298241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noRot="1" noChangeAspect="1"/>
          </p:cNvSpPr>
          <p:nvPr>
            <p:ph type="sldImg"/>
          </p:nvPr>
        </p:nvSpPr>
        <p:spPr>
          <a:xfrm>
            <a:off x="2751138" y="531813"/>
            <a:ext cx="4730750" cy="2660650"/>
          </a:xfrm>
          <a:prstGeom prst="rect">
            <a:avLst/>
          </a:prstGeom>
        </p:spPr>
      </p:sp>
      <p:sp>
        <p:nvSpPr>
          <p:cNvPr id="460" name="PlaceHolder 2"/>
          <p:cNvSpPr>
            <a:spLocks noGrp="1"/>
          </p:cNvSpPr>
          <p:nvPr>
            <p:ph type="body"/>
          </p:nvPr>
        </p:nvSpPr>
        <p:spPr>
          <a:xfrm>
            <a:off x="1022040" y="3373560"/>
            <a:ext cx="8187480" cy="3191760"/>
          </a:xfrm>
          <a:prstGeom prst="rect">
            <a:avLst/>
          </a:prstGeom>
        </p:spPr>
        <p:txBody>
          <a:bodyPr lIns="0" tIns="0" rIns="0" bIns="0">
            <a:noAutofit/>
          </a:bodyPr>
          <a:lstStyle/>
          <a:p>
            <a:endParaRPr lang="de-DE" sz="2000" b="0" strike="noStrike" spc="-1" dirty="0">
              <a:latin typeface="Arial"/>
            </a:endParaRPr>
          </a:p>
        </p:txBody>
      </p:sp>
      <p:sp>
        <p:nvSpPr>
          <p:cNvPr id="461"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72A01EB4-5AF7-45AB-A574-DDCE5DBCCCA5}"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34</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685255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noRot="1" noChangeAspect="1"/>
          </p:cNvSpPr>
          <p:nvPr>
            <p:ph type="sldImg"/>
          </p:nvPr>
        </p:nvSpPr>
        <p:spPr>
          <a:xfrm>
            <a:off x="2751138" y="531813"/>
            <a:ext cx="4730750" cy="2660650"/>
          </a:xfrm>
          <a:prstGeom prst="rect">
            <a:avLst/>
          </a:prstGeom>
        </p:spPr>
      </p:sp>
      <p:sp>
        <p:nvSpPr>
          <p:cNvPr id="460" name="PlaceHolder 2"/>
          <p:cNvSpPr>
            <a:spLocks noGrp="1"/>
          </p:cNvSpPr>
          <p:nvPr>
            <p:ph type="body"/>
          </p:nvPr>
        </p:nvSpPr>
        <p:spPr>
          <a:xfrm>
            <a:off x="1022040" y="3373560"/>
            <a:ext cx="8187480" cy="3191760"/>
          </a:xfrm>
          <a:prstGeom prst="rect">
            <a:avLst/>
          </a:prstGeom>
        </p:spPr>
        <p:txBody>
          <a:bodyPr lIns="0" tIns="0" rIns="0" bIns="0">
            <a:noAutofit/>
          </a:bodyPr>
          <a:lstStyle/>
          <a:p>
            <a:endParaRPr lang="de-DE" sz="2000" b="0" strike="noStrike" spc="-1" dirty="0">
              <a:latin typeface="Arial"/>
            </a:endParaRPr>
          </a:p>
        </p:txBody>
      </p:sp>
      <p:sp>
        <p:nvSpPr>
          <p:cNvPr id="461"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72A01EB4-5AF7-45AB-A574-DDCE5DBCCCA5}"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35</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18035332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noRot="1" noChangeAspect="1"/>
          </p:cNvSpPr>
          <p:nvPr>
            <p:ph type="sldImg"/>
          </p:nvPr>
        </p:nvSpPr>
        <p:spPr>
          <a:xfrm>
            <a:off x="2751138" y="531813"/>
            <a:ext cx="4730750" cy="2660650"/>
          </a:xfrm>
          <a:prstGeom prst="rect">
            <a:avLst/>
          </a:prstGeom>
        </p:spPr>
      </p:sp>
      <p:sp>
        <p:nvSpPr>
          <p:cNvPr id="460" name="PlaceHolder 2"/>
          <p:cNvSpPr>
            <a:spLocks noGrp="1"/>
          </p:cNvSpPr>
          <p:nvPr>
            <p:ph type="body"/>
          </p:nvPr>
        </p:nvSpPr>
        <p:spPr>
          <a:xfrm>
            <a:off x="1022040" y="3373560"/>
            <a:ext cx="8187480" cy="3191760"/>
          </a:xfrm>
          <a:prstGeom prst="rect">
            <a:avLst/>
          </a:prstGeom>
        </p:spPr>
        <p:txBody>
          <a:bodyPr lIns="0" tIns="0" rIns="0" bIns="0">
            <a:noAutofit/>
          </a:bodyPr>
          <a:lstStyle/>
          <a:p>
            <a:endParaRPr lang="de-DE" sz="2000" b="0" strike="noStrike" spc="-1" dirty="0">
              <a:latin typeface="Arial"/>
            </a:endParaRPr>
          </a:p>
        </p:txBody>
      </p:sp>
      <p:sp>
        <p:nvSpPr>
          <p:cNvPr id="461"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72A01EB4-5AF7-45AB-A574-DDCE5DBCCCA5}"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36</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281518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noRot="1" noChangeAspect="1"/>
          </p:cNvSpPr>
          <p:nvPr>
            <p:ph type="sldImg"/>
          </p:nvPr>
        </p:nvSpPr>
        <p:spPr>
          <a:xfrm>
            <a:off x="2751138" y="531813"/>
            <a:ext cx="4730750" cy="2660650"/>
          </a:xfrm>
          <a:prstGeom prst="rect">
            <a:avLst/>
          </a:prstGeom>
        </p:spPr>
      </p:sp>
      <p:sp>
        <p:nvSpPr>
          <p:cNvPr id="445" name="PlaceHolder 2"/>
          <p:cNvSpPr>
            <a:spLocks noGrp="1"/>
          </p:cNvSpPr>
          <p:nvPr>
            <p:ph type="body"/>
          </p:nvPr>
        </p:nvSpPr>
        <p:spPr>
          <a:xfrm>
            <a:off x="1022040" y="3373560"/>
            <a:ext cx="8187480" cy="3191760"/>
          </a:xfrm>
          <a:prstGeom prst="rect">
            <a:avLst/>
          </a:prstGeom>
        </p:spPr>
        <p:txBody>
          <a:bodyPr lIns="0" tIns="0" rIns="0" bIns="0">
            <a:noAutofit/>
          </a:bodyPr>
          <a:lstStyle/>
          <a:p>
            <a:r>
              <a:rPr lang="de-DE" sz="2000" b="0" strike="noStrike" spc="-1" dirty="0">
                <a:latin typeface="Arial"/>
              </a:rPr>
              <a:t>Die SAE hat 6 Level Automation definiert. Von l0 also keine Automation bis l5 </a:t>
            </a:r>
            <a:r>
              <a:rPr lang="de-DE" sz="2000" b="0" strike="noStrike" spc="-1" dirty="0" err="1">
                <a:latin typeface="Arial"/>
              </a:rPr>
              <a:t>vollstandig</a:t>
            </a:r>
            <a:r>
              <a:rPr lang="de-DE" sz="2000" b="0" strike="noStrike" spc="-1" dirty="0">
                <a:latin typeface="Arial"/>
              </a:rPr>
              <a:t> </a:t>
            </a:r>
            <a:r>
              <a:rPr lang="de-DE" sz="2000" b="0" strike="noStrike" spc="-1" dirty="0" err="1">
                <a:latin typeface="Arial"/>
              </a:rPr>
              <a:t>autonnome</a:t>
            </a:r>
            <a:endParaRPr lang="de-DE" sz="2000" b="0" strike="noStrike" spc="-1" dirty="0">
              <a:latin typeface="Arial"/>
            </a:endParaRPr>
          </a:p>
          <a:p>
            <a:r>
              <a:rPr lang="de-DE" sz="2000" b="0" strike="noStrike" spc="-1" dirty="0">
                <a:latin typeface="Arial"/>
              </a:rPr>
              <a:t>Es wird laut der Zeitplan erwartet dass L5 in 2030 erreicht wird.</a:t>
            </a:r>
          </a:p>
          <a:p>
            <a:endParaRPr lang="de-DE" sz="2000" b="0" strike="noStrike" spc="-1" dirty="0">
              <a:latin typeface="Arial"/>
            </a:endParaRPr>
          </a:p>
        </p:txBody>
      </p:sp>
      <p:sp>
        <p:nvSpPr>
          <p:cNvPr id="446"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F108D5A3-F1E7-492A-80F4-B1F5530752FB}"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4</a:t>
            </a:fld>
            <a:endParaRPr kumimoji="0" lang="de-DE"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PlaceHolder 1"/>
          <p:cNvSpPr>
            <a:spLocks noGrp="1" noRot="1" noChangeAspect="1"/>
          </p:cNvSpPr>
          <p:nvPr>
            <p:ph type="sldImg"/>
          </p:nvPr>
        </p:nvSpPr>
        <p:spPr>
          <a:xfrm>
            <a:off x="2751138" y="531813"/>
            <a:ext cx="4730750" cy="2660650"/>
          </a:xfrm>
          <a:prstGeom prst="rect">
            <a:avLst/>
          </a:prstGeom>
        </p:spPr>
      </p:sp>
      <p:sp>
        <p:nvSpPr>
          <p:cNvPr id="448" name="PlaceHolder 2"/>
          <p:cNvSpPr>
            <a:spLocks noGrp="1"/>
          </p:cNvSpPr>
          <p:nvPr>
            <p:ph type="body"/>
          </p:nvPr>
        </p:nvSpPr>
        <p:spPr>
          <a:xfrm>
            <a:off x="1022040" y="3373560"/>
            <a:ext cx="8187480" cy="3191760"/>
          </a:xfrm>
          <a:prstGeom prst="rect">
            <a:avLst/>
          </a:prstGeom>
        </p:spPr>
        <p:txBody>
          <a:bodyPr lIns="0" tIns="0" rIns="0" bIns="0">
            <a:noAutofit/>
          </a:bodyPr>
          <a:lstStyle/>
          <a:p>
            <a:r>
              <a:rPr lang="de-DE" sz="2000" b="0" strike="noStrike" spc="-1" dirty="0">
                <a:latin typeface="Arial"/>
              </a:rPr>
              <a:t>Für den Bereich sind </a:t>
            </a:r>
            <a:r>
              <a:rPr lang="de-DE" sz="2000" b="0" strike="noStrike" spc="-1" dirty="0" err="1">
                <a:latin typeface="Arial"/>
              </a:rPr>
              <a:t>spezifasche</a:t>
            </a:r>
            <a:r>
              <a:rPr lang="de-DE" sz="2000" b="0" strike="noStrike" spc="-1" dirty="0">
                <a:latin typeface="Arial"/>
              </a:rPr>
              <a:t> Begriffe definiert:</a:t>
            </a:r>
          </a:p>
          <a:p>
            <a:pPr marL="342900" indent="-342900">
              <a:buFontTx/>
              <a:buChar char="-"/>
            </a:pPr>
            <a:r>
              <a:rPr lang="de-DE" sz="2000" b="0" strike="noStrike" spc="-1" dirty="0">
                <a:latin typeface="Arial"/>
              </a:rPr>
              <a:t>Ego bezieht sich auf das automatisierte Fahrzeug</a:t>
            </a:r>
          </a:p>
          <a:p>
            <a:pPr marL="342900" indent="-342900">
              <a:buFontTx/>
              <a:buChar char="-"/>
            </a:pPr>
            <a:r>
              <a:rPr lang="de-DE" sz="2000" b="0" strike="noStrike" spc="-1" dirty="0">
                <a:latin typeface="Arial"/>
              </a:rPr>
              <a:t>ODD: </a:t>
            </a:r>
            <a:r>
              <a:rPr lang="de-DE" sz="2000" b="0" strike="noStrike" spc="-1" dirty="0" err="1">
                <a:latin typeface="Arial"/>
              </a:rPr>
              <a:t>Betriebbdeingungnen</a:t>
            </a:r>
            <a:endParaRPr lang="de-DE" sz="2000" b="0" strike="noStrike" spc="-1" dirty="0">
              <a:latin typeface="Arial"/>
            </a:endParaRPr>
          </a:p>
          <a:p>
            <a:pPr marL="342900" indent="-342900">
              <a:buFontTx/>
              <a:buChar char="-"/>
            </a:pPr>
            <a:r>
              <a:rPr lang="de-DE" sz="2000" b="0" strike="noStrike" spc="-1" dirty="0">
                <a:latin typeface="Arial"/>
              </a:rPr>
              <a:t>OEDR: Erkennung und Reaktion gegen Objekte </a:t>
            </a:r>
          </a:p>
          <a:p>
            <a:pPr marL="0" indent="0">
              <a:buFontTx/>
              <a:buNone/>
            </a:pPr>
            <a:r>
              <a:rPr lang="de-DE" sz="2000" b="0" strike="noStrike" spc="-1" dirty="0">
                <a:latin typeface="Arial"/>
              </a:rPr>
              <a:t>Die Fahraufgabe ist wie abgebildet eine schleife mit dauerhaft Umgebung Interaktion</a:t>
            </a:r>
          </a:p>
          <a:p>
            <a:pPr marL="0" indent="0">
              <a:buFontTx/>
              <a:buNone/>
            </a:pPr>
            <a:r>
              <a:rPr lang="de-DE" sz="2000" b="0" strike="noStrike" spc="-1" dirty="0">
                <a:latin typeface="Arial"/>
              </a:rPr>
              <a:t>Erste Aufgabe ist </a:t>
            </a:r>
            <a:r>
              <a:rPr lang="de-DE" sz="2000" b="0" strike="noStrike" spc="-1" dirty="0" err="1">
                <a:latin typeface="Arial"/>
              </a:rPr>
              <a:t>Whrnehmung</a:t>
            </a:r>
            <a:r>
              <a:rPr lang="de-DE" sz="2000" b="0" strike="noStrike" spc="-1" dirty="0">
                <a:latin typeface="Arial"/>
              </a:rPr>
              <a:t> der </a:t>
            </a:r>
            <a:r>
              <a:rPr lang="de-DE" sz="2000" b="0" strike="noStrike" spc="-1" dirty="0" err="1">
                <a:latin typeface="Arial"/>
              </a:rPr>
              <a:t>Umgbeung</a:t>
            </a:r>
            <a:r>
              <a:rPr lang="de-DE" sz="2000" b="0" strike="noStrike" spc="-1" dirty="0">
                <a:latin typeface="Arial"/>
              </a:rPr>
              <a:t> danach folgt das langfristige planen der Trajektorie und dann </a:t>
            </a:r>
            <a:r>
              <a:rPr lang="de-DE" sz="2000" b="0" strike="noStrike" spc="-1" dirty="0" err="1">
                <a:latin typeface="Arial"/>
              </a:rPr>
              <a:t>umsetzung</a:t>
            </a:r>
            <a:r>
              <a:rPr lang="de-DE" sz="2000" b="0" strike="noStrike" spc="-1" dirty="0">
                <a:latin typeface="Arial"/>
              </a:rPr>
              <a:t> in </a:t>
            </a:r>
            <a:r>
              <a:rPr lang="de-DE" sz="2000" b="0" strike="noStrike" spc="-1" dirty="0" err="1">
                <a:latin typeface="Arial"/>
              </a:rPr>
              <a:t>bezug</a:t>
            </a:r>
            <a:r>
              <a:rPr lang="de-DE" sz="2000" b="0" strike="noStrike" spc="-1" dirty="0">
                <a:latin typeface="Arial"/>
              </a:rPr>
              <a:t> auf </a:t>
            </a:r>
            <a:r>
              <a:rPr lang="de-DE" sz="2000" b="0" strike="noStrike" spc="-1" dirty="0" err="1">
                <a:latin typeface="Arial"/>
              </a:rPr>
              <a:t>lenkung</a:t>
            </a:r>
            <a:r>
              <a:rPr lang="de-DE" sz="2000" b="0" strike="noStrike" spc="-1" dirty="0">
                <a:latin typeface="Arial"/>
              </a:rPr>
              <a:t> bremsen und </a:t>
            </a:r>
            <a:r>
              <a:rPr lang="de-DE" sz="2000" b="0" strike="noStrike" spc="-1" dirty="0" err="1">
                <a:latin typeface="Arial"/>
              </a:rPr>
              <a:t>soweiter</a:t>
            </a:r>
            <a:r>
              <a:rPr lang="de-DE" sz="2000" b="0" strike="noStrike" spc="-1" dirty="0">
                <a:latin typeface="Arial"/>
              </a:rPr>
              <a:t>.</a:t>
            </a:r>
          </a:p>
          <a:p>
            <a:pPr marL="0" indent="0">
              <a:buFontTx/>
              <a:buNone/>
            </a:pPr>
            <a:endParaRPr lang="de-DE" sz="2000" b="0" strike="noStrike" spc="-1" dirty="0">
              <a:latin typeface="Arial"/>
            </a:endParaRPr>
          </a:p>
        </p:txBody>
      </p:sp>
      <p:sp>
        <p:nvSpPr>
          <p:cNvPr id="449"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39019F37-F9DE-4F65-B5B0-7FEB1DF569F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5</a:t>
            </a:fld>
            <a:endParaRPr kumimoji="0" lang="de-DE"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noRot="1" noChangeAspect="1"/>
          </p:cNvSpPr>
          <p:nvPr>
            <p:ph type="sldImg"/>
          </p:nvPr>
        </p:nvSpPr>
        <p:spPr>
          <a:xfrm>
            <a:off x="2751138" y="531813"/>
            <a:ext cx="4730750" cy="2660650"/>
          </a:xfrm>
          <a:prstGeom prst="rect">
            <a:avLst/>
          </a:prstGeom>
        </p:spPr>
      </p:sp>
      <p:sp>
        <p:nvSpPr>
          <p:cNvPr id="451" name="PlaceHolder 2"/>
          <p:cNvSpPr>
            <a:spLocks noGrp="1"/>
          </p:cNvSpPr>
          <p:nvPr>
            <p:ph type="body"/>
          </p:nvPr>
        </p:nvSpPr>
        <p:spPr>
          <a:xfrm>
            <a:off x="1022040" y="3373560"/>
            <a:ext cx="8187480" cy="3191760"/>
          </a:xfrm>
          <a:prstGeom prst="rect">
            <a:avLst/>
          </a:prstGeom>
        </p:spPr>
        <p:txBody>
          <a:bodyPr lIns="0" tIns="0" rIns="0" bIns="0">
            <a:noAutofit/>
          </a:bodyPr>
          <a:lstStyle/>
          <a:p>
            <a:endParaRPr lang="de-DE" sz="2000" b="0" strike="noStrike" spc="-1">
              <a:latin typeface="Arial"/>
            </a:endParaRPr>
          </a:p>
        </p:txBody>
      </p:sp>
      <p:sp>
        <p:nvSpPr>
          <p:cNvPr id="452"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A18FAB03-C371-434A-A1E8-0BCAEFCF19FD}"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6</a:t>
            </a:fld>
            <a:endParaRPr kumimoji="0" lang="de-DE"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endParaRPr lang="de-DE" sz="2000" b="0" strike="noStrike" spc="-1" dirty="0">
              <a:latin typeface="Arial"/>
            </a:endParaRPr>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7</a:t>
            </a:fld>
            <a:endParaRPr kumimoji="0" lang="de-DE"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dirty="0"/>
              <a:t>Vehicle-</a:t>
            </a:r>
            <a:r>
              <a:rPr lang="de-DE" sz="2000" dirty="0" err="1"/>
              <a:t>to</a:t>
            </a:r>
            <a:r>
              <a:rPr lang="de-DE" sz="2000" dirty="0"/>
              <a:t>-</a:t>
            </a:r>
            <a:r>
              <a:rPr lang="de-DE" sz="2000" dirty="0" err="1"/>
              <a:t>infrastructure</a:t>
            </a:r>
            <a:r>
              <a:rPr lang="de-DE" sz="2000" b="0" strike="noStrike" spc="0" dirty="0">
                <a:latin typeface="+mn-lt"/>
              </a:rPr>
              <a:t> </a:t>
            </a:r>
            <a:r>
              <a:rPr lang="de-DE" sz="2000" b="0" strike="noStrike" spc="-1" dirty="0">
                <a:latin typeface="Arial"/>
              </a:rPr>
              <a:t>(V2i): zwischen Fahrzeuge und Infrastruktur (</a:t>
            </a:r>
            <a:r>
              <a:rPr lang="de-DE" sz="2000" b="0" strike="noStrike" spc="-1" dirty="0" err="1">
                <a:latin typeface="Arial"/>
              </a:rPr>
              <a:t>z.b.</a:t>
            </a:r>
            <a:r>
              <a:rPr lang="de-DE" sz="2000" b="0" strike="noStrike" spc="-1" dirty="0">
                <a:latin typeface="Arial"/>
              </a:rPr>
              <a:t> Ampel) um dynamische Verkehrssignalisierung zu ermöglichen.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Vehicle-</a:t>
            </a:r>
            <a:r>
              <a:rPr lang="de-DE" sz="2000" b="0" strike="noStrike" spc="-1" dirty="0" err="1">
                <a:latin typeface="Arial"/>
              </a:rPr>
              <a:t>to</a:t>
            </a:r>
            <a:r>
              <a:rPr lang="de-DE" sz="2000" b="0" strike="noStrike" spc="-1" dirty="0">
                <a:latin typeface="Arial"/>
              </a:rPr>
              <a:t>-</a:t>
            </a:r>
            <a:r>
              <a:rPr lang="de-DE" sz="2000" b="0" strike="noStrike" spc="-1" dirty="0" err="1">
                <a:latin typeface="Arial"/>
              </a:rPr>
              <a:t>vehicle</a:t>
            </a:r>
            <a:r>
              <a:rPr lang="de-DE" sz="2000" b="0" strike="noStrike" spc="-1" dirty="0">
                <a:latin typeface="Arial"/>
              </a:rPr>
              <a:t> (V2v): zwischen Fahrzeuge um Kollision zu vermeiden.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Vehicle-</a:t>
            </a:r>
            <a:r>
              <a:rPr lang="de-DE" sz="2000" b="0" strike="noStrike" spc="-1" dirty="0" err="1">
                <a:latin typeface="Arial"/>
              </a:rPr>
              <a:t>to</a:t>
            </a:r>
            <a:r>
              <a:rPr lang="de-DE" sz="2000" b="0" strike="noStrike" spc="-1" dirty="0">
                <a:latin typeface="Arial"/>
              </a:rPr>
              <a:t>-</a:t>
            </a:r>
            <a:r>
              <a:rPr lang="de-DE" sz="2000" b="0" strike="noStrike" spc="-1" dirty="0" err="1">
                <a:latin typeface="Arial"/>
              </a:rPr>
              <a:t>pedestrian</a:t>
            </a:r>
            <a:r>
              <a:rPr lang="de-DE" sz="2000" b="0" strike="noStrike" spc="-1" dirty="0">
                <a:latin typeface="Arial"/>
              </a:rPr>
              <a:t> (V2p): zwischen Fahrzeuge und Fußgänger um  Sicherheitswarnungen zu übermitteln.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Vehicle-</a:t>
            </a:r>
            <a:r>
              <a:rPr lang="de-DE" sz="2000" b="0" strike="noStrike" spc="-1" dirty="0" err="1">
                <a:latin typeface="Arial"/>
              </a:rPr>
              <a:t>to</a:t>
            </a:r>
            <a:r>
              <a:rPr lang="de-DE" sz="2000" b="0" strike="noStrike" spc="-1" dirty="0">
                <a:latin typeface="Arial"/>
              </a:rPr>
              <a:t>-network (v2n): zwischen Fahrzeuge und Netzwerk (</a:t>
            </a:r>
            <a:r>
              <a:rPr lang="de-DE" sz="2000" b="0" strike="noStrike" spc="-1" dirty="0" err="1">
                <a:latin typeface="Arial"/>
              </a:rPr>
              <a:t>z.b.</a:t>
            </a:r>
            <a:r>
              <a:rPr lang="de-DE" sz="2000" b="0" strike="noStrike" spc="-1" dirty="0">
                <a:latin typeface="Arial"/>
              </a:rPr>
              <a:t> LTE/5G) um Echtzeit-Verkehr, Wetter und andere Cloud-Dienste zu ermitteln\</a:t>
            </a:r>
            <a:r>
              <a:rPr lang="de-DE" sz="2000" b="0" strike="noStrike" spc="-1" dirty="0" err="1">
                <a:latin typeface="Arial"/>
              </a:rPr>
              <a:t>cite</a:t>
            </a:r>
            <a:r>
              <a:rPr lang="de-DE" sz="2000" b="0" strike="noStrike" spc="-1" dirty="0">
                <a:latin typeface="Arial"/>
              </a:rPr>
              <a:t>{</a:t>
            </a:r>
            <a:r>
              <a:rPr lang="de-DE" sz="2000" b="0" strike="noStrike" spc="-1" dirty="0" err="1">
                <a:latin typeface="Arial"/>
              </a:rPr>
              <a:t>dummies</a:t>
            </a:r>
            <a:r>
              <a:rPr lang="de-DE" sz="2000" b="0" strike="noStrike" spc="-1" dirty="0">
                <a:latin typeface="Arial"/>
              </a:rPr>
              <a:t>}</a:t>
            </a:r>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8</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28658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2751138" y="531813"/>
            <a:ext cx="4730750" cy="2660650"/>
          </a:xfrm>
          <a:prstGeom prst="rect">
            <a:avLst/>
          </a:prstGeom>
        </p:spPr>
      </p:sp>
      <p:sp>
        <p:nvSpPr>
          <p:cNvPr id="454" name="PlaceHolder 2"/>
          <p:cNvSpPr>
            <a:spLocks noGrp="1"/>
          </p:cNvSpPr>
          <p:nvPr>
            <p:ph type="body"/>
          </p:nvPr>
        </p:nvSpPr>
        <p:spPr>
          <a:xfrm>
            <a:off x="1022040" y="3373560"/>
            <a:ext cx="8187480" cy="319176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Die Bilder zeigen tödliche Schaden nach Unfälle von verschieden </a:t>
            </a:r>
            <a:r>
              <a:rPr lang="de-DE" sz="2000" b="0" strike="noStrike" spc="-1" dirty="0" err="1">
                <a:latin typeface="Arial"/>
              </a:rPr>
              <a:t>Herstellenr</a:t>
            </a:r>
            <a:r>
              <a:rPr lang="de-DE" sz="2000" b="0" strike="noStrike" spc="-1" dirty="0">
                <a:latin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b="0" strike="noStrike" spc="-1" dirty="0">
                <a:latin typeface="Arial"/>
              </a:rPr>
              <a:t>Dies bedeutet dass die Sicherheit in dem Bereich noch nicht weit entwickelt.</a:t>
            </a:r>
          </a:p>
        </p:txBody>
      </p:sp>
      <p:sp>
        <p:nvSpPr>
          <p:cNvPr id="455" name="CustomShape 3"/>
          <p:cNvSpPr/>
          <p:nvPr/>
        </p:nvSpPr>
        <p:spPr>
          <a:xfrm>
            <a:off x="5796000" y="6742080"/>
            <a:ext cx="4434840" cy="354960"/>
          </a:xfrm>
          <a:prstGeom prst="rect">
            <a:avLst/>
          </a:prstGeom>
          <a:noFill/>
          <a:ln>
            <a:noFill/>
          </a:ln>
        </p:spPr>
        <p:style>
          <a:lnRef idx="0">
            <a:scrgbClr r="0" g="0" b="0"/>
          </a:lnRef>
          <a:fillRef idx="0">
            <a:scrgbClr r="0" g="0" b="0"/>
          </a:fillRef>
          <a:effectRef idx="0">
            <a:scrgbClr r="0" g="0" b="0"/>
          </a:effectRef>
          <a:fontRef idx="minor"/>
        </p:style>
        <p:txBody>
          <a:bodyPr lIns="94680" tIns="47160" rIns="94680" bIns="4716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DFFD0C67-FCCB-47C5-B471-B96C56085B69}" type="slidenum">
              <a:rPr kumimoji="0" lang="de-DE" sz="1200" b="0" i="0" u="none" strike="noStrike" kern="1200" cap="none" spc="-1" normalizeH="0" baseline="0" noProof="0">
                <a:ln>
                  <a:noFill/>
                </a:ln>
                <a:solidFill>
                  <a:srgbClr val="000000"/>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9</a:t>
            </a:fld>
            <a:endParaRPr kumimoji="0" lang="de-DE"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1502939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8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01" y="273600"/>
            <a:ext cx="10972091" cy="1144800"/>
          </a:xfrm>
          <a:prstGeom prst="rect">
            <a:avLst/>
          </a:prstGeom>
        </p:spPr>
        <p:txBody>
          <a:bodyPr lIns="0" tIns="0" rIns="0" bIns="0" anchor="ctr">
            <a:noAutofit/>
          </a:bodyPr>
          <a:lstStyle/>
          <a:p>
            <a:pPr algn="ctr"/>
            <a:endParaRPr lang="de-DE" sz="4400" b="0" strike="noStrike" spc="-1">
              <a:latin typeface="Arial"/>
            </a:endParaRPr>
          </a:p>
        </p:txBody>
      </p:sp>
      <p:sp>
        <p:nvSpPr>
          <p:cNvPr id="29" name="PlaceHolder 2"/>
          <p:cNvSpPr>
            <a:spLocks noGrp="1"/>
          </p:cNvSpPr>
          <p:nvPr>
            <p:ph type="body"/>
          </p:nvPr>
        </p:nvSpPr>
        <p:spPr>
          <a:xfrm>
            <a:off x="609401" y="1604520"/>
            <a:ext cx="10972091" cy="1896840"/>
          </a:xfrm>
          <a:prstGeom prst="rect">
            <a:avLst/>
          </a:prstGeom>
        </p:spPr>
        <p:txBody>
          <a:bodyPr lIns="0" tIns="0" rIns="0" bIns="0">
            <a:normAutofit/>
          </a:bodyPr>
          <a:lstStyle/>
          <a:p>
            <a:endParaRPr lang="de-DE" sz="3200" b="0" strike="noStrike" spc="-1">
              <a:latin typeface="Arial"/>
            </a:endParaRPr>
          </a:p>
        </p:txBody>
      </p:sp>
      <p:sp>
        <p:nvSpPr>
          <p:cNvPr id="30" name="PlaceHolder 3"/>
          <p:cNvSpPr>
            <a:spLocks noGrp="1"/>
          </p:cNvSpPr>
          <p:nvPr>
            <p:ph type="body"/>
          </p:nvPr>
        </p:nvSpPr>
        <p:spPr>
          <a:xfrm>
            <a:off x="609401" y="3682080"/>
            <a:ext cx="10972091" cy="1896840"/>
          </a:xfrm>
          <a:prstGeom prst="rect">
            <a:avLst/>
          </a:prstGeom>
        </p:spPr>
        <p:txBody>
          <a:bodyPr lIns="0" tIns="0" rIns="0" bIns="0">
            <a:normAutofit/>
          </a:bodyPr>
          <a:lstStyle/>
          <a:p>
            <a:endParaRPr lang="de-DE" sz="3200" b="0" strike="noStrike" spc="-1">
              <a:latin typeface="Arial"/>
            </a:endParaRPr>
          </a:p>
        </p:txBody>
      </p:sp>
    </p:spTree>
    <p:extLst>
      <p:ext uri="{BB962C8B-B14F-4D97-AF65-F5344CB8AC3E}">
        <p14:creationId xmlns:p14="http://schemas.microsoft.com/office/powerpoint/2010/main" val="1394064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01" y="273600"/>
            <a:ext cx="10972091" cy="1144800"/>
          </a:xfrm>
          <a:prstGeom prst="rect">
            <a:avLst/>
          </a:prstGeom>
        </p:spPr>
        <p:txBody>
          <a:bodyPr lIns="0" tIns="0" rIns="0" bIns="0" anchor="ctr">
            <a:noAutofit/>
          </a:bodyPr>
          <a:lstStyle/>
          <a:p>
            <a:pPr algn="ctr"/>
            <a:endParaRPr lang="de-DE" sz="4400" b="0" strike="noStrike" spc="-1">
              <a:latin typeface="Arial"/>
            </a:endParaRPr>
          </a:p>
        </p:txBody>
      </p:sp>
      <p:sp>
        <p:nvSpPr>
          <p:cNvPr id="32" name="PlaceHolder 2"/>
          <p:cNvSpPr>
            <a:spLocks noGrp="1"/>
          </p:cNvSpPr>
          <p:nvPr>
            <p:ph type="body"/>
          </p:nvPr>
        </p:nvSpPr>
        <p:spPr>
          <a:xfrm>
            <a:off x="609400" y="1604520"/>
            <a:ext cx="5354303" cy="1896840"/>
          </a:xfrm>
          <a:prstGeom prst="rect">
            <a:avLst/>
          </a:prstGeom>
        </p:spPr>
        <p:txBody>
          <a:bodyPr lIns="0" tIns="0" rIns="0" bIns="0">
            <a:normAutofit/>
          </a:bodyPr>
          <a:lstStyle/>
          <a:p>
            <a:endParaRPr lang="de-DE" sz="3200" b="0" strike="noStrike" spc="-1">
              <a:latin typeface="Arial"/>
            </a:endParaRPr>
          </a:p>
        </p:txBody>
      </p:sp>
      <p:sp>
        <p:nvSpPr>
          <p:cNvPr id="33" name="PlaceHolder 3"/>
          <p:cNvSpPr>
            <a:spLocks noGrp="1"/>
          </p:cNvSpPr>
          <p:nvPr>
            <p:ph type="body"/>
          </p:nvPr>
        </p:nvSpPr>
        <p:spPr>
          <a:xfrm>
            <a:off x="6231868" y="1604520"/>
            <a:ext cx="5354303" cy="1896840"/>
          </a:xfrm>
          <a:prstGeom prst="rect">
            <a:avLst/>
          </a:prstGeom>
        </p:spPr>
        <p:txBody>
          <a:bodyPr lIns="0" tIns="0" rIns="0" bIns="0">
            <a:normAutofit/>
          </a:bodyPr>
          <a:lstStyle/>
          <a:p>
            <a:endParaRPr lang="de-DE" sz="3200" b="0" strike="noStrike" spc="-1">
              <a:latin typeface="Arial"/>
            </a:endParaRPr>
          </a:p>
        </p:txBody>
      </p:sp>
      <p:sp>
        <p:nvSpPr>
          <p:cNvPr id="34" name="PlaceHolder 4"/>
          <p:cNvSpPr>
            <a:spLocks noGrp="1"/>
          </p:cNvSpPr>
          <p:nvPr>
            <p:ph type="body"/>
          </p:nvPr>
        </p:nvSpPr>
        <p:spPr>
          <a:xfrm>
            <a:off x="609400" y="3682080"/>
            <a:ext cx="5354303" cy="1896840"/>
          </a:xfrm>
          <a:prstGeom prst="rect">
            <a:avLst/>
          </a:prstGeom>
        </p:spPr>
        <p:txBody>
          <a:bodyPr lIns="0" tIns="0" rIns="0" bIns="0">
            <a:normAutofit/>
          </a:bodyPr>
          <a:lstStyle/>
          <a:p>
            <a:endParaRPr lang="de-DE" sz="3200" b="0" strike="noStrike" spc="-1">
              <a:latin typeface="Arial"/>
            </a:endParaRPr>
          </a:p>
        </p:txBody>
      </p:sp>
      <p:sp>
        <p:nvSpPr>
          <p:cNvPr id="35" name="PlaceHolder 5"/>
          <p:cNvSpPr>
            <a:spLocks noGrp="1"/>
          </p:cNvSpPr>
          <p:nvPr>
            <p:ph type="body"/>
          </p:nvPr>
        </p:nvSpPr>
        <p:spPr>
          <a:xfrm>
            <a:off x="6231868" y="3682080"/>
            <a:ext cx="5354303" cy="1896840"/>
          </a:xfrm>
          <a:prstGeom prst="rect">
            <a:avLst/>
          </a:prstGeom>
        </p:spPr>
        <p:txBody>
          <a:bodyPr lIns="0" tIns="0" rIns="0" bIns="0">
            <a:normAutofit/>
          </a:bodyPr>
          <a:lstStyle/>
          <a:p>
            <a:endParaRPr lang="de-DE" sz="3200" b="0" strike="noStrike" spc="-1">
              <a:latin typeface="Arial"/>
            </a:endParaRPr>
          </a:p>
        </p:txBody>
      </p:sp>
    </p:spTree>
    <p:extLst>
      <p:ext uri="{BB962C8B-B14F-4D97-AF65-F5344CB8AC3E}">
        <p14:creationId xmlns:p14="http://schemas.microsoft.com/office/powerpoint/2010/main" val="3750758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01" y="273600"/>
            <a:ext cx="10972091" cy="1144800"/>
          </a:xfrm>
          <a:prstGeom prst="rect">
            <a:avLst/>
          </a:prstGeom>
        </p:spPr>
        <p:txBody>
          <a:bodyPr lIns="0" tIns="0" rIns="0" bIns="0" anchor="ctr">
            <a:noAutofit/>
          </a:bodyPr>
          <a:lstStyle/>
          <a:p>
            <a:pPr algn="ctr"/>
            <a:endParaRPr lang="de-DE" sz="4400" b="0" strike="noStrike" spc="-1">
              <a:latin typeface="Arial"/>
            </a:endParaRPr>
          </a:p>
        </p:txBody>
      </p:sp>
      <p:sp>
        <p:nvSpPr>
          <p:cNvPr id="37" name="PlaceHolder 2"/>
          <p:cNvSpPr>
            <a:spLocks noGrp="1"/>
          </p:cNvSpPr>
          <p:nvPr>
            <p:ph type="body"/>
          </p:nvPr>
        </p:nvSpPr>
        <p:spPr>
          <a:xfrm>
            <a:off x="609401" y="1604520"/>
            <a:ext cx="3532940" cy="1896840"/>
          </a:xfrm>
          <a:prstGeom prst="rect">
            <a:avLst/>
          </a:prstGeom>
        </p:spPr>
        <p:txBody>
          <a:bodyPr lIns="0" tIns="0" rIns="0" bIns="0">
            <a:normAutofit/>
          </a:bodyPr>
          <a:lstStyle/>
          <a:p>
            <a:endParaRPr lang="de-DE" sz="3200" b="0" strike="noStrike" spc="-1">
              <a:latin typeface="Arial"/>
            </a:endParaRPr>
          </a:p>
        </p:txBody>
      </p:sp>
      <p:sp>
        <p:nvSpPr>
          <p:cNvPr id="38" name="PlaceHolder 3"/>
          <p:cNvSpPr>
            <a:spLocks noGrp="1"/>
          </p:cNvSpPr>
          <p:nvPr>
            <p:ph type="body"/>
          </p:nvPr>
        </p:nvSpPr>
        <p:spPr>
          <a:xfrm>
            <a:off x="4319437" y="1604520"/>
            <a:ext cx="3532940" cy="1896840"/>
          </a:xfrm>
          <a:prstGeom prst="rect">
            <a:avLst/>
          </a:prstGeom>
        </p:spPr>
        <p:txBody>
          <a:bodyPr lIns="0" tIns="0" rIns="0" bIns="0">
            <a:normAutofit/>
          </a:bodyPr>
          <a:lstStyle/>
          <a:p>
            <a:endParaRPr lang="de-DE" sz="3200" b="0" strike="noStrike" spc="-1">
              <a:latin typeface="Arial"/>
            </a:endParaRPr>
          </a:p>
        </p:txBody>
      </p:sp>
      <p:sp>
        <p:nvSpPr>
          <p:cNvPr id="39" name="PlaceHolder 4"/>
          <p:cNvSpPr>
            <a:spLocks noGrp="1"/>
          </p:cNvSpPr>
          <p:nvPr>
            <p:ph type="body"/>
          </p:nvPr>
        </p:nvSpPr>
        <p:spPr>
          <a:xfrm>
            <a:off x="8029474" y="1604520"/>
            <a:ext cx="3532940" cy="1896840"/>
          </a:xfrm>
          <a:prstGeom prst="rect">
            <a:avLst/>
          </a:prstGeom>
        </p:spPr>
        <p:txBody>
          <a:bodyPr lIns="0" tIns="0" rIns="0" bIns="0">
            <a:normAutofit/>
          </a:bodyPr>
          <a:lstStyle/>
          <a:p>
            <a:endParaRPr lang="de-DE" sz="3200" b="0" strike="noStrike" spc="-1">
              <a:latin typeface="Arial"/>
            </a:endParaRPr>
          </a:p>
        </p:txBody>
      </p:sp>
      <p:sp>
        <p:nvSpPr>
          <p:cNvPr id="40" name="PlaceHolder 5"/>
          <p:cNvSpPr>
            <a:spLocks noGrp="1"/>
          </p:cNvSpPr>
          <p:nvPr>
            <p:ph type="body"/>
          </p:nvPr>
        </p:nvSpPr>
        <p:spPr>
          <a:xfrm>
            <a:off x="609401" y="3682080"/>
            <a:ext cx="3532940" cy="1896840"/>
          </a:xfrm>
          <a:prstGeom prst="rect">
            <a:avLst/>
          </a:prstGeom>
        </p:spPr>
        <p:txBody>
          <a:bodyPr lIns="0" tIns="0" rIns="0" bIns="0">
            <a:normAutofit/>
          </a:bodyPr>
          <a:lstStyle/>
          <a:p>
            <a:endParaRPr lang="de-DE" sz="3200" b="0" strike="noStrike" spc="-1">
              <a:latin typeface="Arial"/>
            </a:endParaRPr>
          </a:p>
        </p:txBody>
      </p:sp>
      <p:sp>
        <p:nvSpPr>
          <p:cNvPr id="41" name="PlaceHolder 6"/>
          <p:cNvSpPr>
            <a:spLocks noGrp="1"/>
          </p:cNvSpPr>
          <p:nvPr>
            <p:ph type="body"/>
          </p:nvPr>
        </p:nvSpPr>
        <p:spPr>
          <a:xfrm>
            <a:off x="4319437" y="3682080"/>
            <a:ext cx="3532940" cy="1896840"/>
          </a:xfrm>
          <a:prstGeom prst="rect">
            <a:avLst/>
          </a:prstGeom>
        </p:spPr>
        <p:txBody>
          <a:bodyPr lIns="0" tIns="0" rIns="0" bIns="0">
            <a:normAutofit/>
          </a:bodyPr>
          <a:lstStyle/>
          <a:p>
            <a:endParaRPr lang="de-DE" sz="3200" b="0" strike="noStrike" spc="-1">
              <a:latin typeface="Arial"/>
            </a:endParaRPr>
          </a:p>
        </p:txBody>
      </p:sp>
      <p:sp>
        <p:nvSpPr>
          <p:cNvPr id="42" name="PlaceHolder 7"/>
          <p:cNvSpPr>
            <a:spLocks noGrp="1"/>
          </p:cNvSpPr>
          <p:nvPr>
            <p:ph type="body"/>
          </p:nvPr>
        </p:nvSpPr>
        <p:spPr>
          <a:xfrm>
            <a:off x="8029474" y="3682080"/>
            <a:ext cx="3532940" cy="1896840"/>
          </a:xfrm>
          <a:prstGeom prst="rect">
            <a:avLst/>
          </a:prstGeom>
        </p:spPr>
        <p:txBody>
          <a:bodyPr lIns="0" tIns="0" rIns="0" bIns="0">
            <a:normAutofit/>
          </a:bodyPr>
          <a:lstStyle/>
          <a:p>
            <a:endParaRPr lang="de-DE" sz="3200" b="0" strike="noStrike" spc="-1">
              <a:latin typeface="Arial"/>
            </a:endParaRPr>
          </a:p>
        </p:txBody>
      </p:sp>
    </p:spTree>
    <p:extLst>
      <p:ext uri="{BB962C8B-B14F-4D97-AF65-F5344CB8AC3E}">
        <p14:creationId xmlns:p14="http://schemas.microsoft.com/office/powerpoint/2010/main" val="36006573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622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01" y="273600"/>
            <a:ext cx="10972091" cy="1144800"/>
          </a:xfrm>
          <a:prstGeom prst="rect">
            <a:avLst/>
          </a:prstGeom>
        </p:spPr>
        <p:txBody>
          <a:bodyPr lIns="0" tIns="0" rIns="0" bIns="0" anchor="ctr">
            <a:noAutofit/>
          </a:bodyPr>
          <a:lstStyle/>
          <a:p>
            <a:pPr algn="ctr"/>
            <a:endParaRPr lang="de-DE" sz="4400" b="0" strike="noStrike" spc="-1">
              <a:latin typeface="Arial"/>
            </a:endParaRPr>
          </a:p>
        </p:txBody>
      </p:sp>
      <p:sp>
        <p:nvSpPr>
          <p:cNvPr id="51" name="PlaceHolder 2"/>
          <p:cNvSpPr>
            <a:spLocks noGrp="1"/>
          </p:cNvSpPr>
          <p:nvPr>
            <p:ph type="subTitle"/>
          </p:nvPr>
        </p:nvSpPr>
        <p:spPr>
          <a:xfrm>
            <a:off x="609401" y="1604520"/>
            <a:ext cx="10972091" cy="3977280"/>
          </a:xfrm>
          <a:prstGeom prst="rect">
            <a:avLst/>
          </a:prstGeom>
        </p:spPr>
        <p:txBody>
          <a:bodyPr lIns="0" tIns="0" rIns="0" bIns="0" anchor="ctr">
            <a:noAutofit/>
          </a:bodyPr>
          <a:lstStyle/>
          <a:p>
            <a:pPr algn="ctr"/>
            <a:endParaRPr lang="de-DE" sz="3200" b="0" strike="noStrike" spc="-1">
              <a:latin typeface="Arial"/>
            </a:endParaRPr>
          </a:p>
        </p:txBody>
      </p:sp>
    </p:spTree>
    <p:extLst>
      <p:ext uri="{BB962C8B-B14F-4D97-AF65-F5344CB8AC3E}">
        <p14:creationId xmlns:p14="http://schemas.microsoft.com/office/powerpoint/2010/main" val="35431547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01" y="273600"/>
            <a:ext cx="10972091" cy="1144800"/>
          </a:xfrm>
          <a:prstGeom prst="rect">
            <a:avLst/>
          </a:prstGeom>
        </p:spPr>
        <p:txBody>
          <a:bodyPr lIns="0" tIns="0" rIns="0" bIns="0" anchor="ctr">
            <a:noAutofit/>
          </a:bodyPr>
          <a:lstStyle/>
          <a:p>
            <a:pPr algn="ctr"/>
            <a:endParaRPr lang="de-DE" sz="4400" b="0" strike="noStrike" spc="-1">
              <a:latin typeface="Arial"/>
            </a:endParaRPr>
          </a:p>
        </p:txBody>
      </p:sp>
      <p:sp>
        <p:nvSpPr>
          <p:cNvPr id="53" name="PlaceHolder 2"/>
          <p:cNvSpPr>
            <a:spLocks noGrp="1"/>
          </p:cNvSpPr>
          <p:nvPr>
            <p:ph type="body"/>
          </p:nvPr>
        </p:nvSpPr>
        <p:spPr>
          <a:xfrm>
            <a:off x="609401" y="1604520"/>
            <a:ext cx="10972091" cy="3977280"/>
          </a:xfrm>
          <a:prstGeom prst="rect">
            <a:avLst/>
          </a:prstGeom>
        </p:spPr>
        <p:txBody>
          <a:bodyPr lIns="0" tIns="0" rIns="0" bIns="0">
            <a:normAutofit/>
          </a:bodyPr>
          <a:lstStyle/>
          <a:p>
            <a:endParaRPr lang="de-DE" sz="3200" b="0" strike="noStrike" spc="-1">
              <a:latin typeface="Arial"/>
            </a:endParaRPr>
          </a:p>
        </p:txBody>
      </p:sp>
    </p:spTree>
    <p:extLst>
      <p:ext uri="{BB962C8B-B14F-4D97-AF65-F5344CB8AC3E}">
        <p14:creationId xmlns:p14="http://schemas.microsoft.com/office/powerpoint/2010/main" val="4006223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01" y="273600"/>
            <a:ext cx="10972091" cy="1144800"/>
          </a:xfrm>
          <a:prstGeom prst="rect">
            <a:avLst/>
          </a:prstGeom>
        </p:spPr>
        <p:txBody>
          <a:bodyPr lIns="0" tIns="0" rIns="0" bIns="0" anchor="ctr">
            <a:noAutofit/>
          </a:bodyPr>
          <a:lstStyle/>
          <a:p>
            <a:pPr algn="ctr"/>
            <a:endParaRPr lang="de-DE" sz="4400" b="0" strike="noStrike" spc="-1">
              <a:latin typeface="Arial"/>
            </a:endParaRPr>
          </a:p>
        </p:txBody>
      </p:sp>
      <p:sp>
        <p:nvSpPr>
          <p:cNvPr id="55" name="PlaceHolder 2"/>
          <p:cNvSpPr>
            <a:spLocks noGrp="1"/>
          </p:cNvSpPr>
          <p:nvPr>
            <p:ph type="body"/>
          </p:nvPr>
        </p:nvSpPr>
        <p:spPr>
          <a:xfrm>
            <a:off x="609400" y="1604520"/>
            <a:ext cx="5354303" cy="3977280"/>
          </a:xfrm>
          <a:prstGeom prst="rect">
            <a:avLst/>
          </a:prstGeom>
        </p:spPr>
        <p:txBody>
          <a:bodyPr lIns="0" tIns="0" rIns="0" bIns="0">
            <a:normAutofit/>
          </a:bodyPr>
          <a:lstStyle/>
          <a:p>
            <a:endParaRPr lang="de-DE" sz="3200" b="0" strike="noStrike" spc="-1">
              <a:latin typeface="Arial"/>
            </a:endParaRPr>
          </a:p>
        </p:txBody>
      </p:sp>
      <p:sp>
        <p:nvSpPr>
          <p:cNvPr id="56" name="PlaceHolder 3"/>
          <p:cNvSpPr>
            <a:spLocks noGrp="1"/>
          </p:cNvSpPr>
          <p:nvPr>
            <p:ph type="body"/>
          </p:nvPr>
        </p:nvSpPr>
        <p:spPr>
          <a:xfrm>
            <a:off x="6231868" y="1604520"/>
            <a:ext cx="5354303" cy="3977280"/>
          </a:xfrm>
          <a:prstGeom prst="rect">
            <a:avLst/>
          </a:prstGeom>
        </p:spPr>
        <p:txBody>
          <a:bodyPr lIns="0" tIns="0" rIns="0" bIns="0">
            <a:normAutofit/>
          </a:bodyPr>
          <a:lstStyle/>
          <a:p>
            <a:endParaRPr lang="de-DE" sz="3200" b="0" strike="noStrike" spc="-1">
              <a:latin typeface="Arial"/>
            </a:endParaRPr>
          </a:p>
        </p:txBody>
      </p:sp>
    </p:spTree>
    <p:extLst>
      <p:ext uri="{BB962C8B-B14F-4D97-AF65-F5344CB8AC3E}">
        <p14:creationId xmlns:p14="http://schemas.microsoft.com/office/powerpoint/2010/main" val="1979325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401" y="273600"/>
            <a:ext cx="10972091" cy="1144800"/>
          </a:xfrm>
          <a:prstGeom prst="rect">
            <a:avLst/>
          </a:prstGeom>
        </p:spPr>
        <p:txBody>
          <a:bodyPr lIns="0" tIns="0" rIns="0" bIns="0" anchor="ctr">
            <a:noAutofit/>
          </a:bodyPr>
          <a:lstStyle/>
          <a:p>
            <a:pPr algn="ctr"/>
            <a:endParaRPr lang="de-DE" sz="4400" b="0" strike="noStrike" spc="-1">
              <a:latin typeface="Arial"/>
            </a:endParaRPr>
          </a:p>
        </p:txBody>
      </p:sp>
    </p:spTree>
    <p:extLst>
      <p:ext uri="{BB962C8B-B14F-4D97-AF65-F5344CB8AC3E}">
        <p14:creationId xmlns:p14="http://schemas.microsoft.com/office/powerpoint/2010/main" val="4205770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401" y="273600"/>
            <a:ext cx="10972091" cy="5307840"/>
          </a:xfrm>
          <a:prstGeom prst="rect">
            <a:avLst/>
          </a:prstGeom>
        </p:spPr>
        <p:txBody>
          <a:bodyPr lIns="0" tIns="0" rIns="0" bIns="0" anchor="ctr">
            <a:noAutofit/>
          </a:bodyPr>
          <a:lstStyle/>
          <a:p>
            <a:pPr algn="ctr"/>
            <a:endParaRPr lang="de-DE" sz="3200" b="0" strike="noStrike" spc="-1">
              <a:latin typeface="Arial"/>
            </a:endParaRPr>
          </a:p>
        </p:txBody>
      </p:sp>
    </p:spTree>
    <p:extLst>
      <p:ext uri="{BB962C8B-B14F-4D97-AF65-F5344CB8AC3E}">
        <p14:creationId xmlns:p14="http://schemas.microsoft.com/office/powerpoint/2010/main" val="6824114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01" y="273600"/>
            <a:ext cx="10972091" cy="1144800"/>
          </a:xfrm>
          <a:prstGeom prst="rect">
            <a:avLst/>
          </a:prstGeom>
        </p:spPr>
        <p:txBody>
          <a:bodyPr lIns="0" tIns="0" rIns="0" bIns="0" anchor="ctr">
            <a:noAutofit/>
          </a:bodyPr>
          <a:lstStyle/>
          <a:p>
            <a:pPr algn="ctr"/>
            <a:endParaRPr lang="de-DE" sz="4400" b="0" strike="noStrike" spc="-1">
              <a:latin typeface="Arial"/>
            </a:endParaRPr>
          </a:p>
        </p:txBody>
      </p:sp>
      <p:sp>
        <p:nvSpPr>
          <p:cNvPr id="60" name="PlaceHolder 2"/>
          <p:cNvSpPr>
            <a:spLocks noGrp="1"/>
          </p:cNvSpPr>
          <p:nvPr>
            <p:ph type="body"/>
          </p:nvPr>
        </p:nvSpPr>
        <p:spPr>
          <a:xfrm>
            <a:off x="609400" y="1604520"/>
            <a:ext cx="5354303" cy="1896840"/>
          </a:xfrm>
          <a:prstGeom prst="rect">
            <a:avLst/>
          </a:prstGeom>
        </p:spPr>
        <p:txBody>
          <a:bodyPr lIns="0" tIns="0" rIns="0" bIns="0">
            <a:normAutofit/>
          </a:bodyPr>
          <a:lstStyle/>
          <a:p>
            <a:endParaRPr lang="de-DE" sz="3200" b="0" strike="noStrike" spc="-1">
              <a:latin typeface="Arial"/>
            </a:endParaRPr>
          </a:p>
        </p:txBody>
      </p:sp>
      <p:sp>
        <p:nvSpPr>
          <p:cNvPr id="61" name="PlaceHolder 3"/>
          <p:cNvSpPr>
            <a:spLocks noGrp="1"/>
          </p:cNvSpPr>
          <p:nvPr>
            <p:ph type="body"/>
          </p:nvPr>
        </p:nvSpPr>
        <p:spPr>
          <a:xfrm>
            <a:off x="6231868" y="1604520"/>
            <a:ext cx="5354303" cy="3977280"/>
          </a:xfrm>
          <a:prstGeom prst="rect">
            <a:avLst/>
          </a:prstGeom>
        </p:spPr>
        <p:txBody>
          <a:bodyPr lIns="0" tIns="0" rIns="0" bIns="0">
            <a:normAutofit/>
          </a:bodyPr>
          <a:lstStyle/>
          <a:p>
            <a:endParaRPr lang="de-DE" sz="3200" b="0" strike="noStrike" spc="-1">
              <a:latin typeface="Arial"/>
            </a:endParaRPr>
          </a:p>
        </p:txBody>
      </p:sp>
      <p:sp>
        <p:nvSpPr>
          <p:cNvPr id="62" name="PlaceHolder 4"/>
          <p:cNvSpPr>
            <a:spLocks noGrp="1"/>
          </p:cNvSpPr>
          <p:nvPr>
            <p:ph type="body"/>
          </p:nvPr>
        </p:nvSpPr>
        <p:spPr>
          <a:xfrm>
            <a:off x="609400" y="3682080"/>
            <a:ext cx="5354303" cy="1896840"/>
          </a:xfrm>
          <a:prstGeom prst="rect">
            <a:avLst/>
          </a:prstGeom>
        </p:spPr>
        <p:txBody>
          <a:bodyPr lIns="0" tIns="0" rIns="0" bIns="0">
            <a:normAutofit/>
          </a:bodyPr>
          <a:lstStyle/>
          <a:p>
            <a:endParaRPr lang="de-DE" sz="3200" b="0" strike="noStrike" spc="-1">
              <a:latin typeface="Arial"/>
            </a:endParaRPr>
          </a:p>
        </p:txBody>
      </p:sp>
    </p:spTree>
    <p:extLst>
      <p:ext uri="{BB962C8B-B14F-4D97-AF65-F5344CB8AC3E}">
        <p14:creationId xmlns:p14="http://schemas.microsoft.com/office/powerpoint/2010/main" val="2765493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01" y="273600"/>
            <a:ext cx="10972091" cy="1144800"/>
          </a:xfrm>
          <a:prstGeom prst="rect">
            <a:avLst/>
          </a:prstGeom>
        </p:spPr>
        <p:txBody>
          <a:bodyPr lIns="0" tIns="0" rIns="0" bIns="0" anchor="ctr">
            <a:noAutofit/>
          </a:bodyPr>
          <a:lstStyle/>
          <a:p>
            <a:pPr algn="ctr"/>
            <a:endParaRPr lang="de-DE" sz="4400" b="0" strike="noStrike" spc="-1">
              <a:latin typeface="Arial"/>
            </a:endParaRPr>
          </a:p>
        </p:txBody>
      </p:sp>
      <p:sp>
        <p:nvSpPr>
          <p:cNvPr id="8" name="PlaceHolder 2"/>
          <p:cNvSpPr>
            <a:spLocks noGrp="1"/>
          </p:cNvSpPr>
          <p:nvPr>
            <p:ph type="subTitle"/>
          </p:nvPr>
        </p:nvSpPr>
        <p:spPr>
          <a:xfrm>
            <a:off x="609401" y="1604520"/>
            <a:ext cx="10972091" cy="3977280"/>
          </a:xfrm>
          <a:prstGeom prst="rect">
            <a:avLst/>
          </a:prstGeom>
        </p:spPr>
        <p:txBody>
          <a:bodyPr lIns="0" tIns="0" rIns="0" bIns="0" anchor="ctr">
            <a:noAutofit/>
          </a:bodyPr>
          <a:lstStyle/>
          <a:p>
            <a:pPr algn="ctr"/>
            <a:endParaRPr lang="de-DE" sz="3200" b="0" strike="noStrike" spc="-1">
              <a:latin typeface="Arial"/>
            </a:endParaRPr>
          </a:p>
        </p:txBody>
      </p:sp>
    </p:spTree>
    <p:extLst>
      <p:ext uri="{BB962C8B-B14F-4D97-AF65-F5344CB8AC3E}">
        <p14:creationId xmlns:p14="http://schemas.microsoft.com/office/powerpoint/2010/main" val="34194479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01" y="273600"/>
            <a:ext cx="10972091" cy="1144800"/>
          </a:xfrm>
          <a:prstGeom prst="rect">
            <a:avLst/>
          </a:prstGeom>
        </p:spPr>
        <p:txBody>
          <a:bodyPr lIns="0" tIns="0" rIns="0" bIns="0" anchor="ctr">
            <a:noAutofit/>
          </a:bodyPr>
          <a:lstStyle/>
          <a:p>
            <a:pPr algn="ctr"/>
            <a:endParaRPr lang="de-DE" sz="4400" b="0" strike="noStrike" spc="-1">
              <a:latin typeface="Arial"/>
            </a:endParaRPr>
          </a:p>
        </p:txBody>
      </p:sp>
      <p:sp>
        <p:nvSpPr>
          <p:cNvPr id="64" name="PlaceHolder 2"/>
          <p:cNvSpPr>
            <a:spLocks noGrp="1"/>
          </p:cNvSpPr>
          <p:nvPr>
            <p:ph type="body"/>
          </p:nvPr>
        </p:nvSpPr>
        <p:spPr>
          <a:xfrm>
            <a:off x="609400" y="1604520"/>
            <a:ext cx="5354303" cy="3977280"/>
          </a:xfrm>
          <a:prstGeom prst="rect">
            <a:avLst/>
          </a:prstGeom>
        </p:spPr>
        <p:txBody>
          <a:bodyPr lIns="0" tIns="0" rIns="0" bIns="0">
            <a:normAutofit/>
          </a:bodyPr>
          <a:lstStyle/>
          <a:p>
            <a:endParaRPr lang="de-DE" sz="3200" b="0" strike="noStrike" spc="-1">
              <a:latin typeface="Arial"/>
            </a:endParaRPr>
          </a:p>
        </p:txBody>
      </p:sp>
      <p:sp>
        <p:nvSpPr>
          <p:cNvPr id="65" name="PlaceHolder 3"/>
          <p:cNvSpPr>
            <a:spLocks noGrp="1"/>
          </p:cNvSpPr>
          <p:nvPr>
            <p:ph type="body"/>
          </p:nvPr>
        </p:nvSpPr>
        <p:spPr>
          <a:xfrm>
            <a:off x="6231868" y="1604520"/>
            <a:ext cx="5354303" cy="1896840"/>
          </a:xfrm>
          <a:prstGeom prst="rect">
            <a:avLst/>
          </a:prstGeom>
        </p:spPr>
        <p:txBody>
          <a:bodyPr lIns="0" tIns="0" rIns="0" bIns="0">
            <a:normAutofit/>
          </a:bodyPr>
          <a:lstStyle/>
          <a:p>
            <a:endParaRPr lang="de-DE" sz="3200" b="0" strike="noStrike" spc="-1">
              <a:latin typeface="Arial"/>
            </a:endParaRPr>
          </a:p>
        </p:txBody>
      </p:sp>
      <p:sp>
        <p:nvSpPr>
          <p:cNvPr id="66" name="PlaceHolder 4"/>
          <p:cNvSpPr>
            <a:spLocks noGrp="1"/>
          </p:cNvSpPr>
          <p:nvPr>
            <p:ph type="body"/>
          </p:nvPr>
        </p:nvSpPr>
        <p:spPr>
          <a:xfrm>
            <a:off x="6231868" y="3682080"/>
            <a:ext cx="5354303" cy="1896840"/>
          </a:xfrm>
          <a:prstGeom prst="rect">
            <a:avLst/>
          </a:prstGeom>
        </p:spPr>
        <p:txBody>
          <a:bodyPr lIns="0" tIns="0" rIns="0" bIns="0">
            <a:normAutofit/>
          </a:bodyPr>
          <a:lstStyle/>
          <a:p>
            <a:endParaRPr lang="de-DE" sz="3200" b="0" strike="noStrike" spc="-1">
              <a:latin typeface="Arial"/>
            </a:endParaRPr>
          </a:p>
        </p:txBody>
      </p:sp>
    </p:spTree>
    <p:extLst>
      <p:ext uri="{BB962C8B-B14F-4D97-AF65-F5344CB8AC3E}">
        <p14:creationId xmlns:p14="http://schemas.microsoft.com/office/powerpoint/2010/main" val="3202228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01" y="273600"/>
            <a:ext cx="10972091" cy="1144800"/>
          </a:xfrm>
          <a:prstGeom prst="rect">
            <a:avLst/>
          </a:prstGeom>
        </p:spPr>
        <p:txBody>
          <a:bodyPr lIns="0" tIns="0" rIns="0" bIns="0" anchor="ctr">
            <a:noAutofit/>
          </a:bodyPr>
          <a:lstStyle/>
          <a:p>
            <a:pPr algn="ctr"/>
            <a:endParaRPr lang="de-DE" sz="4400" b="0" strike="noStrike" spc="-1">
              <a:latin typeface="Arial"/>
            </a:endParaRPr>
          </a:p>
        </p:txBody>
      </p:sp>
      <p:sp>
        <p:nvSpPr>
          <p:cNvPr id="68" name="PlaceHolder 2"/>
          <p:cNvSpPr>
            <a:spLocks noGrp="1"/>
          </p:cNvSpPr>
          <p:nvPr>
            <p:ph type="body"/>
          </p:nvPr>
        </p:nvSpPr>
        <p:spPr>
          <a:xfrm>
            <a:off x="609400" y="1604520"/>
            <a:ext cx="5354303" cy="1896840"/>
          </a:xfrm>
          <a:prstGeom prst="rect">
            <a:avLst/>
          </a:prstGeom>
        </p:spPr>
        <p:txBody>
          <a:bodyPr lIns="0" tIns="0" rIns="0" bIns="0">
            <a:normAutofit/>
          </a:bodyPr>
          <a:lstStyle/>
          <a:p>
            <a:endParaRPr lang="de-DE" sz="3200" b="0" strike="noStrike" spc="-1">
              <a:latin typeface="Arial"/>
            </a:endParaRPr>
          </a:p>
        </p:txBody>
      </p:sp>
      <p:sp>
        <p:nvSpPr>
          <p:cNvPr id="69" name="PlaceHolder 3"/>
          <p:cNvSpPr>
            <a:spLocks noGrp="1"/>
          </p:cNvSpPr>
          <p:nvPr>
            <p:ph type="body"/>
          </p:nvPr>
        </p:nvSpPr>
        <p:spPr>
          <a:xfrm>
            <a:off x="6231868" y="1604520"/>
            <a:ext cx="5354303" cy="1896840"/>
          </a:xfrm>
          <a:prstGeom prst="rect">
            <a:avLst/>
          </a:prstGeom>
        </p:spPr>
        <p:txBody>
          <a:bodyPr lIns="0" tIns="0" rIns="0" bIns="0">
            <a:normAutofit/>
          </a:bodyPr>
          <a:lstStyle/>
          <a:p>
            <a:endParaRPr lang="de-DE" sz="3200" b="0" strike="noStrike" spc="-1">
              <a:latin typeface="Arial"/>
            </a:endParaRPr>
          </a:p>
        </p:txBody>
      </p:sp>
      <p:sp>
        <p:nvSpPr>
          <p:cNvPr id="70" name="PlaceHolder 4"/>
          <p:cNvSpPr>
            <a:spLocks noGrp="1"/>
          </p:cNvSpPr>
          <p:nvPr>
            <p:ph type="body"/>
          </p:nvPr>
        </p:nvSpPr>
        <p:spPr>
          <a:xfrm>
            <a:off x="609401" y="3682080"/>
            <a:ext cx="10972091" cy="1896840"/>
          </a:xfrm>
          <a:prstGeom prst="rect">
            <a:avLst/>
          </a:prstGeom>
        </p:spPr>
        <p:txBody>
          <a:bodyPr lIns="0" tIns="0" rIns="0" bIns="0">
            <a:normAutofit/>
          </a:bodyPr>
          <a:lstStyle/>
          <a:p>
            <a:endParaRPr lang="de-DE" sz="3200" b="0" strike="noStrike" spc="-1">
              <a:latin typeface="Arial"/>
            </a:endParaRPr>
          </a:p>
        </p:txBody>
      </p:sp>
    </p:spTree>
    <p:extLst>
      <p:ext uri="{BB962C8B-B14F-4D97-AF65-F5344CB8AC3E}">
        <p14:creationId xmlns:p14="http://schemas.microsoft.com/office/powerpoint/2010/main" val="14354087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01" y="273600"/>
            <a:ext cx="10972091" cy="1144800"/>
          </a:xfrm>
          <a:prstGeom prst="rect">
            <a:avLst/>
          </a:prstGeom>
        </p:spPr>
        <p:txBody>
          <a:bodyPr lIns="0" tIns="0" rIns="0" bIns="0" anchor="ctr">
            <a:noAutofit/>
          </a:bodyPr>
          <a:lstStyle/>
          <a:p>
            <a:pPr algn="ctr"/>
            <a:endParaRPr lang="de-DE" sz="4400" b="0" strike="noStrike" spc="-1">
              <a:latin typeface="Arial"/>
            </a:endParaRPr>
          </a:p>
        </p:txBody>
      </p:sp>
      <p:sp>
        <p:nvSpPr>
          <p:cNvPr id="72" name="PlaceHolder 2"/>
          <p:cNvSpPr>
            <a:spLocks noGrp="1"/>
          </p:cNvSpPr>
          <p:nvPr>
            <p:ph type="body"/>
          </p:nvPr>
        </p:nvSpPr>
        <p:spPr>
          <a:xfrm>
            <a:off x="609401" y="1604520"/>
            <a:ext cx="10972091" cy="1896840"/>
          </a:xfrm>
          <a:prstGeom prst="rect">
            <a:avLst/>
          </a:prstGeom>
        </p:spPr>
        <p:txBody>
          <a:bodyPr lIns="0" tIns="0" rIns="0" bIns="0">
            <a:normAutofit/>
          </a:bodyPr>
          <a:lstStyle/>
          <a:p>
            <a:endParaRPr lang="de-DE" sz="3200" b="0" strike="noStrike" spc="-1">
              <a:latin typeface="Arial"/>
            </a:endParaRPr>
          </a:p>
        </p:txBody>
      </p:sp>
      <p:sp>
        <p:nvSpPr>
          <p:cNvPr id="73" name="PlaceHolder 3"/>
          <p:cNvSpPr>
            <a:spLocks noGrp="1"/>
          </p:cNvSpPr>
          <p:nvPr>
            <p:ph type="body"/>
          </p:nvPr>
        </p:nvSpPr>
        <p:spPr>
          <a:xfrm>
            <a:off x="609401" y="3682080"/>
            <a:ext cx="10972091" cy="1896840"/>
          </a:xfrm>
          <a:prstGeom prst="rect">
            <a:avLst/>
          </a:prstGeom>
        </p:spPr>
        <p:txBody>
          <a:bodyPr lIns="0" tIns="0" rIns="0" bIns="0">
            <a:normAutofit/>
          </a:bodyPr>
          <a:lstStyle/>
          <a:p>
            <a:endParaRPr lang="de-DE" sz="3200" b="0" strike="noStrike" spc="-1">
              <a:latin typeface="Arial"/>
            </a:endParaRPr>
          </a:p>
        </p:txBody>
      </p:sp>
    </p:spTree>
    <p:extLst>
      <p:ext uri="{BB962C8B-B14F-4D97-AF65-F5344CB8AC3E}">
        <p14:creationId xmlns:p14="http://schemas.microsoft.com/office/powerpoint/2010/main" val="27534713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01" y="273600"/>
            <a:ext cx="10972091" cy="1144800"/>
          </a:xfrm>
          <a:prstGeom prst="rect">
            <a:avLst/>
          </a:prstGeom>
        </p:spPr>
        <p:txBody>
          <a:bodyPr lIns="0" tIns="0" rIns="0" bIns="0" anchor="ctr">
            <a:noAutofit/>
          </a:bodyPr>
          <a:lstStyle/>
          <a:p>
            <a:pPr algn="ctr"/>
            <a:endParaRPr lang="de-DE" sz="4400" b="0" strike="noStrike" spc="-1">
              <a:latin typeface="Arial"/>
            </a:endParaRPr>
          </a:p>
        </p:txBody>
      </p:sp>
      <p:sp>
        <p:nvSpPr>
          <p:cNvPr id="75" name="PlaceHolder 2"/>
          <p:cNvSpPr>
            <a:spLocks noGrp="1"/>
          </p:cNvSpPr>
          <p:nvPr>
            <p:ph type="body"/>
          </p:nvPr>
        </p:nvSpPr>
        <p:spPr>
          <a:xfrm>
            <a:off x="609400" y="1604520"/>
            <a:ext cx="5354303" cy="1896840"/>
          </a:xfrm>
          <a:prstGeom prst="rect">
            <a:avLst/>
          </a:prstGeom>
        </p:spPr>
        <p:txBody>
          <a:bodyPr lIns="0" tIns="0" rIns="0" bIns="0">
            <a:normAutofit/>
          </a:bodyPr>
          <a:lstStyle/>
          <a:p>
            <a:endParaRPr lang="de-DE" sz="3200" b="0" strike="noStrike" spc="-1">
              <a:latin typeface="Arial"/>
            </a:endParaRPr>
          </a:p>
        </p:txBody>
      </p:sp>
      <p:sp>
        <p:nvSpPr>
          <p:cNvPr id="76" name="PlaceHolder 3"/>
          <p:cNvSpPr>
            <a:spLocks noGrp="1"/>
          </p:cNvSpPr>
          <p:nvPr>
            <p:ph type="body"/>
          </p:nvPr>
        </p:nvSpPr>
        <p:spPr>
          <a:xfrm>
            <a:off x="6231868" y="1604520"/>
            <a:ext cx="5354303" cy="1896840"/>
          </a:xfrm>
          <a:prstGeom prst="rect">
            <a:avLst/>
          </a:prstGeom>
        </p:spPr>
        <p:txBody>
          <a:bodyPr lIns="0" tIns="0" rIns="0" bIns="0">
            <a:normAutofit/>
          </a:bodyPr>
          <a:lstStyle/>
          <a:p>
            <a:endParaRPr lang="de-DE" sz="3200" b="0" strike="noStrike" spc="-1">
              <a:latin typeface="Arial"/>
            </a:endParaRPr>
          </a:p>
        </p:txBody>
      </p:sp>
      <p:sp>
        <p:nvSpPr>
          <p:cNvPr id="77" name="PlaceHolder 4"/>
          <p:cNvSpPr>
            <a:spLocks noGrp="1"/>
          </p:cNvSpPr>
          <p:nvPr>
            <p:ph type="body"/>
          </p:nvPr>
        </p:nvSpPr>
        <p:spPr>
          <a:xfrm>
            <a:off x="609400" y="3682080"/>
            <a:ext cx="5354303" cy="1896840"/>
          </a:xfrm>
          <a:prstGeom prst="rect">
            <a:avLst/>
          </a:prstGeom>
        </p:spPr>
        <p:txBody>
          <a:bodyPr lIns="0" tIns="0" rIns="0" bIns="0">
            <a:normAutofit/>
          </a:bodyPr>
          <a:lstStyle/>
          <a:p>
            <a:endParaRPr lang="de-DE" sz="3200" b="0" strike="noStrike" spc="-1">
              <a:latin typeface="Arial"/>
            </a:endParaRPr>
          </a:p>
        </p:txBody>
      </p:sp>
      <p:sp>
        <p:nvSpPr>
          <p:cNvPr id="78" name="PlaceHolder 5"/>
          <p:cNvSpPr>
            <a:spLocks noGrp="1"/>
          </p:cNvSpPr>
          <p:nvPr>
            <p:ph type="body"/>
          </p:nvPr>
        </p:nvSpPr>
        <p:spPr>
          <a:xfrm>
            <a:off x="6231868" y="3682080"/>
            <a:ext cx="5354303" cy="1896840"/>
          </a:xfrm>
          <a:prstGeom prst="rect">
            <a:avLst/>
          </a:prstGeom>
        </p:spPr>
        <p:txBody>
          <a:bodyPr lIns="0" tIns="0" rIns="0" bIns="0">
            <a:normAutofit/>
          </a:bodyPr>
          <a:lstStyle/>
          <a:p>
            <a:endParaRPr lang="de-DE" sz="3200" b="0" strike="noStrike" spc="-1">
              <a:latin typeface="Arial"/>
            </a:endParaRPr>
          </a:p>
        </p:txBody>
      </p:sp>
    </p:spTree>
    <p:extLst>
      <p:ext uri="{BB962C8B-B14F-4D97-AF65-F5344CB8AC3E}">
        <p14:creationId xmlns:p14="http://schemas.microsoft.com/office/powerpoint/2010/main" val="380413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01" y="273600"/>
            <a:ext cx="10972091" cy="1144800"/>
          </a:xfrm>
          <a:prstGeom prst="rect">
            <a:avLst/>
          </a:prstGeom>
        </p:spPr>
        <p:txBody>
          <a:bodyPr lIns="0" tIns="0" rIns="0" bIns="0" anchor="ctr">
            <a:noAutofit/>
          </a:bodyPr>
          <a:lstStyle/>
          <a:p>
            <a:pPr algn="ctr"/>
            <a:endParaRPr lang="de-DE" sz="4400" b="0" strike="noStrike" spc="-1">
              <a:latin typeface="Arial"/>
            </a:endParaRPr>
          </a:p>
        </p:txBody>
      </p:sp>
      <p:sp>
        <p:nvSpPr>
          <p:cNvPr id="80" name="PlaceHolder 2"/>
          <p:cNvSpPr>
            <a:spLocks noGrp="1"/>
          </p:cNvSpPr>
          <p:nvPr>
            <p:ph type="body"/>
          </p:nvPr>
        </p:nvSpPr>
        <p:spPr>
          <a:xfrm>
            <a:off x="609401" y="1604520"/>
            <a:ext cx="3532940" cy="1896840"/>
          </a:xfrm>
          <a:prstGeom prst="rect">
            <a:avLst/>
          </a:prstGeom>
        </p:spPr>
        <p:txBody>
          <a:bodyPr lIns="0" tIns="0" rIns="0" bIns="0">
            <a:normAutofit/>
          </a:bodyPr>
          <a:lstStyle/>
          <a:p>
            <a:endParaRPr lang="de-DE" sz="3200" b="0" strike="noStrike" spc="-1">
              <a:latin typeface="Arial"/>
            </a:endParaRPr>
          </a:p>
        </p:txBody>
      </p:sp>
      <p:sp>
        <p:nvSpPr>
          <p:cNvPr id="81" name="PlaceHolder 3"/>
          <p:cNvSpPr>
            <a:spLocks noGrp="1"/>
          </p:cNvSpPr>
          <p:nvPr>
            <p:ph type="body"/>
          </p:nvPr>
        </p:nvSpPr>
        <p:spPr>
          <a:xfrm>
            <a:off x="4319437" y="1604520"/>
            <a:ext cx="3532940" cy="1896840"/>
          </a:xfrm>
          <a:prstGeom prst="rect">
            <a:avLst/>
          </a:prstGeom>
        </p:spPr>
        <p:txBody>
          <a:bodyPr lIns="0" tIns="0" rIns="0" bIns="0">
            <a:normAutofit/>
          </a:bodyPr>
          <a:lstStyle/>
          <a:p>
            <a:endParaRPr lang="de-DE" sz="3200" b="0" strike="noStrike" spc="-1">
              <a:latin typeface="Arial"/>
            </a:endParaRPr>
          </a:p>
        </p:txBody>
      </p:sp>
      <p:sp>
        <p:nvSpPr>
          <p:cNvPr id="82" name="PlaceHolder 4"/>
          <p:cNvSpPr>
            <a:spLocks noGrp="1"/>
          </p:cNvSpPr>
          <p:nvPr>
            <p:ph type="body"/>
          </p:nvPr>
        </p:nvSpPr>
        <p:spPr>
          <a:xfrm>
            <a:off x="8029474" y="1604520"/>
            <a:ext cx="3532940" cy="1896840"/>
          </a:xfrm>
          <a:prstGeom prst="rect">
            <a:avLst/>
          </a:prstGeom>
        </p:spPr>
        <p:txBody>
          <a:bodyPr lIns="0" tIns="0" rIns="0" bIns="0">
            <a:normAutofit/>
          </a:bodyPr>
          <a:lstStyle/>
          <a:p>
            <a:endParaRPr lang="de-DE" sz="3200" b="0" strike="noStrike" spc="-1">
              <a:latin typeface="Arial"/>
            </a:endParaRPr>
          </a:p>
        </p:txBody>
      </p:sp>
      <p:sp>
        <p:nvSpPr>
          <p:cNvPr id="83" name="PlaceHolder 5"/>
          <p:cNvSpPr>
            <a:spLocks noGrp="1"/>
          </p:cNvSpPr>
          <p:nvPr>
            <p:ph type="body"/>
          </p:nvPr>
        </p:nvSpPr>
        <p:spPr>
          <a:xfrm>
            <a:off x="609401" y="3682080"/>
            <a:ext cx="3532940" cy="1896840"/>
          </a:xfrm>
          <a:prstGeom prst="rect">
            <a:avLst/>
          </a:prstGeom>
        </p:spPr>
        <p:txBody>
          <a:bodyPr lIns="0" tIns="0" rIns="0" bIns="0">
            <a:normAutofit/>
          </a:bodyPr>
          <a:lstStyle/>
          <a:p>
            <a:endParaRPr lang="de-DE" sz="3200" b="0" strike="noStrike" spc="-1">
              <a:latin typeface="Arial"/>
            </a:endParaRPr>
          </a:p>
        </p:txBody>
      </p:sp>
      <p:sp>
        <p:nvSpPr>
          <p:cNvPr id="84" name="PlaceHolder 6"/>
          <p:cNvSpPr>
            <a:spLocks noGrp="1"/>
          </p:cNvSpPr>
          <p:nvPr>
            <p:ph type="body"/>
          </p:nvPr>
        </p:nvSpPr>
        <p:spPr>
          <a:xfrm>
            <a:off x="4319437" y="3682080"/>
            <a:ext cx="3532940" cy="1896840"/>
          </a:xfrm>
          <a:prstGeom prst="rect">
            <a:avLst/>
          </a:prstGeom>
        </p:spPr>
        <p:txBody>
          <a:bodyPr lIns="0" tIns="0" rIns="0" bIns="0">
            <a:normAutofit/>
          </a:bodyPr>
          <a:lstStyle/>
          <a:p>
            <a:endParaRPr lang="de-DE" sz="3200" b="0" strike="noStrike" spc="-1">
              <a:latin typeface="Arial"/>
            </a:endParaRPr>
          </a:p>
        </p:txBody>
      </p:sp>
      <p:sp>
        <p:nvSpPr>
          <p:cNvPr id="85" name="PlaceHolder 7"/>
          <p:cNvSpPr>
            <a:spLocks noGrp="1"/>
          </p:cNvSpPr>
          <p:nvPr>
            <p:ph type="body"/>
          </p:nvPr>
        </p:nvSpPr>
        <p:spPr>
          <a:xfrm>
            <a:off x="8029474" y="3682080"/>
            <a:ext cx="3532940" cy="1896840"/>
          </a:xfrm>
          <a:prstGeom prst="rect">
            <a:avLst/>
          </a:prstGeom>
        </p:spPr>
        <p:txBody>
          <a:bodyPr lIns="0" tIns="0" rIns="0" bIns="0">
            <a:normAutofit/>
          </a:bodyPr>
          <a:lstStyle/>
          <a:p>
            <a:endParaRPr lang="de-DE" sz="3200" b="0" strike="noStrike" spc="-1">
              <a:latin typeface="Arial"/>
            </a:endParaRPr>
          </a:p>
        </p:txBody>
      </p:sp>
    </p:spTree>
    <p:extLst>
      <p:ext uri="{BB962C8B-B14F-4D97-AF65-F5344CB8AC3E}">
        <p14:creationId xmlns:p14="http://schemas.microsoft.com/office/powerpoint/2010/main" val="2191127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01" y="273600"/>
            <a:ext cx="10972091" cy="1144800"/>
          </a:xfrm>
          <a:prstGeom prst="rect">
            <a:avLst/>
          </a:prstGeom>
        </p:spPr>
        <p:txBody>
          <a:bodyPr lIns="0" tIns="0" rIns="0" bIns="0" anchor="ctr">
            <a:noAutofit/>
          </a:bodyPr>
          <a:lstStyle/>
          <a:p>
            <a:pPr algn="ctr"/>
            <a:endParaRPr lang="de-DE" sz="4400" b="0" strike="noStrike" spc="-1">
              <a:latin typeface="Arial"/>
            </a:endParaRPr>
          </a:p>
        </p:txBody>
      </p:sp>
      <p:sp>
        <p:nvSpPr>
          <p:cNvPr id="10" name="PlaceHolder 2"/>
          <p:cNvSpPr>
            <a:spLocks noGrp="1"/>
          </p:cNvSpPr>
          <p:nvPr>
            <p:ph type="body"/>
          </p:nvPr>
        </p:nvSpPr>
        <p:spPr>
          <a:xfrm>
            <a:off x="609401" y="1604520"/>
            <a:ext cx="10972091" cy="3977280"/>
          </a:xfrm>
          <a:prstGeom prst="rect">
            <a:avLst/>
          </a:prstGeom>
        </p:spPr>
        <p:txBody>
          <a:bodyPr lIns="0" tIns="0" rIns="0" bIns="0">
            <a:normAutofit/>
          </a:bodyPr>
          <a:lstStyle/>
          <a:p>
            <a:endParaRPr lang="de-DE" sz="3200" b="0" strike="noStrike" spc="-1">
              <a:latin typeface="Arial"/>
            </a:endParaRPr>
          </a:p>
        </p:txBody>
      </p:sp>
    </p:spTree>
    <p:extLst>
      <p:ext uri="{BB962C8B-B14F-4D97-AF65-F5344CB8AC3E}">
        <p14:creationId xmlns:p14="http://schemas.microsoft.com/office/powerpoint/2010/main" val="3244274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01" y="273600"/>
            <a:ext cx="10972091" cy="1144800"/>
          </a:xfrm>
          <a:prstGeom prst="rect">
            <a:avLst/>
          </a:prstGeom>
        </p:spPr>
        <p:txBody>
          <a:bodyPr lIns="0" tIns="0" rIns="0" bIns="0" anchor="ctr">
            <a:noAutofit/>
          </a:bodyPr>
          <a:lstStyle/>
          <a:p>
            <a:pPr algn="ctr"/>
            <a:endParaRPr lang="de-DE" sz="4400" b="0" strike="noStrike" spc="-1">
              <a:latin typeface="Arial"/>
            </a:endParaRPr>
          </a:p>
        </p:txBody>
      </p:sp>
      <p:sp>
        <p:nvSpPr>
          <p:cNvPr id="12" name="PlaceHolder 2"/>
          <p:cNvSpPr>
            <a:spLocks noGrp="1"/>
          </p:cNvSpPr>
          <p:nvPr>
            <p:ph type="body"/>
          </p:nvPr>
        </p:nvSpPr>
        <p:spPr>
          <a:xfrm>
            <a:off x="609400" y="1604520"/>
            <a:ext cx="5354303" cy="3977280"/>
          </a:xfrm>
          <a:prstGeom prst="rect">
            <a:avLst/>
          </a:prstGeom>
        </p:spPr>
        <p:txBody>
          <a:bodyPr lIns="0" tIns="0" rIns="0" bIns="0">
            <a:normAutofit/>
          </a:bodyPr>
          <a:lstStyle/>
          <a:p>
            <a:endParaRPr lang="de-DE" sz="3200" b="0" strike="noStrike" spc="-1">
              <a:latin typeface="Arial"/>
            </a:endParaRPr>
          </a:p>
        </p:txBody>
      </p:sp>
      <p:sp>
        <p:nvSpPr>
          <p:cNvPr id="13" name="PlaceHolder 3"/>
          <p:cNvSpPr>
            <a:spLocks noGrp="1"/>
          </p:cNvSpPr>
          <p:nvPr>
            <p:ph type="body"/>
          </p:nvPr>
        </p:nvSpPr>
        <p:spPr>
          <a:xfrm>
            <a:off x="6231868" y="1604520"/>
            <a:ext cx="5354303" cy="3977280"/>
          </a:xfrm>
          <a:prstGeom prst="rect">
            <a:avLst/>
          </a:prstGeom>
        </p:spPr>
        <p:txBody>
          <a:bodyPr lIns="0" tIns="0" rIns="0" bIns="0">
            <a:normAutofit/>
          </a:bodyPr>
          <a:lstStyle/>
          <a:p>
            <a:endParaRPr lang="de-DE" sz="3200" b="0" strike="noStrike" spc="-1">
              <a:latin typeface="Arial"/>
            </a:endParaRPr>
          </a:p>
        </p:txBody>
      </p:sp>
    </p:spTree>
    <p:extLst>
      <p:ext uri="{BB962C8B-B14F-4D97-AF65-F5344CB8AC3E}">
        <p14:creationId xmlns:p14="http://schemas.microsoft.com/office/powerpoint/2010/main" val="1844598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01" y="273600"/>
            <a:ext cx="10972091" cy="1144800"/>
          </a:xfrm>
          <a:prstGeom prst="rect">
            <a:avLst/>
          </a:prstGeom>
        </p:spPr>
        <p:txBody>
          <a:bodyPr lIns="0" tIns="0" rIns="0" bIns="0" anchor="ctr">
            <a:noAutofit/>
          </a:bodyPr>
          <a:lstStyle/>
          <a:p>
            <a:pPr algn="ctr"/>
            <a:endParaRPr lang="de-DE" sz="4400" b="0" strike="noStrike" spc="-1">
              <a:latin typeface="Arial"/>
            </a:endParaRPr>
          </a:p>
        </p:txBody>
      </p:sp>
    </p:spTree>
    <p:extLst>
      <p:ext uri="{BB962C8B-B14F-4D97-AF65-F5344CB8AC3E}">
        <p14:creationId xmlns:p14="http://schemas.microsoft.com/office/powerpoint/2010/main" val="1934187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01" y="273600"/>
            <a:ext cx="10972091" cy="5307840"/>
          </a:xfrm>
          <a:prstGeom prst="rect">
            <a:avLst/>
          </a:prstGeom>
        </p:spPr>
        <p:txBody>
          <a:bodyPr lIns="0" tIns="0" rIns="0" bIns="0" anchor="ctr">
            <a:noAutofit/>
          </a:bodyPr>
          <a:lstStyle/>
          <a:p>
            <a:pPr algn="ctr"/>
            <a:endParaRPr lang="de-DE" sz="3200" b="0" strike="noStrike" spc="-1">
              <a:latin typeface="Arial"/>
            </a:endParaRPr>
          </a:p>
        </p:txBody>
      </p:sp>
    </p:spTree>
    <p:extLst>
      <p:ext uri="{BB962C8B-B14F-4D97-AF65-F5344CB8AC3E}">
        <p14:creationId xmlns:p14="http://schemas.microsoft.com/office/powerpoint/2010/main" val="3281424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01" y="273600"/>
            <a:ext cx="10972091" cy="1144800"/>
          </a:xfrm>
          <a:prstGeom prst="rect">
            <a:avLst/>
          </a:prstGeom>
        </p:spPr>
        <p:txBody>
          <a:bodyPr lIns="0" tIns="0" rIns="0" bIns="0" anchor="ctr">
            <a:noAutofit/>
          </a:bodyPr>
          <a:lstStyle/>
          <a:p>
            <a:pPr algn="ctr"/>
            <a:endParaRPr lang="de-DE" sz="4400" b="0" strike="noStrike" spc="-1">
              <a:latin typeface="Arial"/>
            </a:endParaRPr>
          </a:p>
        </p:txBody>
      </p:sp>
      <p:sp>
        <p:nvSpPr>
          <p:cNvPr id="17" name="PlaceHolder 2"/>
          <p:cNvSpPr>
            <a:spLocks noGrp="1"/>
          </p:cNvSpPr>
          <p:nvPr>
            <p:ph type="body"/>
          </p:nvPr>
        </p:nvSpPr>
        <p:spPr>
          <a:xfrm>
            <a:off x="609400" y="1604520"/>
            <a:ext cx="5354303" cy="1896840"/>
          </a:xfrm>
          <a:prstGeom prst="rect">
            <a:avLst/>
          </a:prstGeom>
        </p:spPr>
        <p:txBody>
          <a:bodyPr lIns="0" tIns="0" rIns="0" bIns="0">
            <a:normAutofit/>
          </a:bodyPr>
          <a:lstStyle/>
          <a:p>
            <a:endParaRPr lang="de-DE" sz="3200" b="0" strike="noStrike" spc="-1">
              <a:latin typeface="Arial"/>
            </a:endParaRPr>
          </a:p>
        </p:txBody>
      </p:sp>
      <p:sp>
        <p:nvSpPr>
          <p:cNvPr id="18" name="PlaceHolder 3"/>
          <p:cNvSpPr>
            <a:spLocks noGrp="1"/>
          </p:cNvSpPr>
          <p:nvPr>
            <p:ph type="body"/>
          </p:nvPr>
        </p:nvSpPr>
        <p:spPr>
          <a:xfrm>
            <a:off x="6231868" y="1604520"/>
            <a:ext cx="5354303" cy="3977280"/>
          </a:xfrm>
          <a:prstGeom prst="rect">
            <a:avLst/>
          </a:prstGeom>
        </p:spPr>
        <p:txBody>
          <a:bodyPr lIns="0" tIns="0" rIns="0" bIns="0">
            <a:normAutofit/>
          </a:bodyPr>
          <a:lstStyle/>
          <a:p>
            <a:endParaRPr lang="de-DE" sz="3200" b="0" strike="noStrike" spc="-1">
              <a:latin typeface="Arial"/>
            </a:endParaRPr>
          </a:p>
        </p:txBody>
      </p:sp>
      <p:sp>
        <p:nvSpPr>
          <p:cNvPr id="19" name="PlaceHolder 4"/>
          <p:cNvSpPr>
            <a:spLocks noGrp="1"/>
          </p:cNvSpPr>
          <p:nvPr>
            <p:ph type="body"/>
          </p:nvPr>
        </p:nvSpPr>
        <p:spPr>
          <a:xfrm>
            <a:off x="609400" y="3682080"/>
            <a:ext cx="5354303" cy="1896840"/>
          </a:xfrm>
          <a:prstGeom prst="rect">
            <a:avLst/>
          </a:prstGeom>
        </p:spPr>
        <p:txBody>
          <a:bodyPr lIns="0" tIns="0" rIns="0" bIns="0">
            <a:normAutofit/>
          </a:bodyPr>
          <a:lstStyle/>
          <a:p>
            <a:endParaRPr lang="de-DE" sz="3200" b="0" strike="noStrike" spc="-1">
              <a:latin typeface="Arial"/>
            </a:endParaRPr>
          </a:p>
        </p:txBody>
      </p:sp>
    </p:spTree>
    <p:extLst>
      <p:ext uri="{BB962C8B-B14F-4D97-AF65-F5344CB8AC3E}">
        <p14:creationId xmlns:p14="http://schemas.microsoft.com/office/powerpoint/2010/main" val="607997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01" y="273600"/>
            <a:ext cx="10972091" cy="1144800"/>
          </a:xfrm>
          <a:prstGeom prst="rect">
            <a:avLst/>
          </a:prstGeom>
        </p:spPr>
        <p:txBody>
          <a:bodyPr lIns="0" tIns="0" rIns="0" bIns="0" anchor="ctr">
            <a:noAutofit/>
          </a:bodyPr>
          <a:lstStyle/>
          <a:p>
            <a:pPr algn="ctr"/>
            <a:endParaRPr lang="de-DE" sz="4400" b="0" strike="noStrike" spc="-1">
              <a:latin typeface="Arial"/>
            </a:endParaRPr>
          </a:p>
        </p:txBody>
      </p:sp>
      <p:sp>
        <p:nvSpPr>
          <p:cNvPr id="21" name="PlaceHolder 2"/>
          <p:cNvSpPr>
            <a:spLocks noGrp="1"/>
          </p:cNvSpPr>
          <p:nvPr>
            <p:ph type="body"/>
          </p:nvPr>
        </p:nvSpPr>
        <p:spPr>
          <a:xfrm>
            <a:off x="609400" y="1604520"/>
            <a:ext cx="5354303" cy="3977280"/>
          </a:xfrm>
          <a:prstGeom prst="rect">
            <a:avLst/>
          </a:prstGeom>
        </p:spPr>
        <p:txBody>
          <a:bodyPr lIns="0" tIns="0" rIns="0" bIns="0">
            <a:normAutofit/>
          </a:bodyPr>
          <a:lstStyle/>
          <a:p>
            <a:endParaRPr lang="de-DE" sz="3200" b="0" strike="noStrike" spc="-1">
              <a:latin typeface="Arial"/>
            </a:endParaRPr>
          </a:p>
        </p:txBody>
      </p:sp>
      <p:sp>
        <p:nvSpPr>
          <p:cNvPr id="22" name="PlaceHolder 3"/>
          <p:cNvSpPr>
            <a:spLocks noGrp="1"/>
          </p:cNvSpPr>
          <p:nvPr>
            <p:ph type="body"/>
          </p:nvPr>
        </p:nvSpPr>
        <p:spPr>
          <a:xfrm>
            <a:off x="6231868" y="1604520"/>
            <a:ext cx="5354303" cy="1896840"/>
          </a:xfrm>
          <a:prstGeom prst="rect">
            <a:avLst/>
          </a:prstGeom>
        </p:spPr>
        <p:txBody>
          <a:bodyPr lIns="0" tIns="0" rIns="0" bIns="0">
            <a:normAutofit/>
          </a:bodyPr>
          <a:lstStyle/>
          <a:p>
            <a:endParaRPr lang="de-DE" sz="3200" b="0" strike="noStrike" spc="-1">
              <a:latin typeface="Arial"/>
            </a:endParaRPr>
          </a:p>
        </p:txBody>
      </p:sp>
      <p:sp>
        <p:nvSpPr>
          <p:cNvPr id="23" name="PlaceHolder 4"/>
          <p:cNvSpPr>
            <a:spLocks noGrp="1"/>
          </p:cNvSpPr>
          <p:nvPr>
            <p:ph type="body"/>
          </p:nvPr>
        </p:nvSpPr>
        <p:spPr>
          <a:xfrm>
            <a:off x="6231868" y="3682080"/>
            <a:ext cx="5354303" cy="1896840"/>
          </a:xfrm>
          <a:prstGeom prst="rect">
            <a:avLst/>
          </a:prstGeom>
        </p:spPr>
        <p:txBody>
          <a:bodyPr lIns="0" tIns="0" rIns="0" bIns="0">
            <a:normAutofit/>
          </a:bodyPr>
          <a:lstStyle/>
          <a:p>
            <a:endParaRPr lang="de-DE" sz="3200" b="0" strike="noStrike" spc="-1">
              <a:latin typeface="Arial"/>
            </a:endParaRPr>
          </a:p>
        </p:txBody>
      </p:sp>
    </p:spTree>
    <p:extLst>
      <p:ext uri="{BB962C8B-B14F-4D97-AF65-F5344CB8AC3E}">
        <p14:creationId xmlns:p14="http://schemas.microsoft.com/office/powerpoint/2010/main" val="1051264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01" y="273600"/>
            <a:ext cx="10972091" cy="1144800"/>
          </a:xfrm>
          <a:prstGeom prst="rect">
            <a:avLst/>
          </a:prstGeom>
        </p:spPr>
        <p:txBody>
          <a:bodyPr lIns="0" tIns="0" rIns="0" bIns="0" anchor="ctr">
            <a:noAutofit/>
          </a:bodyPr>
          <a:lstStyle/>
          <a:p>
            <a:pPr algn="ctr"/>
            <a:endParaRPr lang="de-DE" sz="4400" b="0" strike="noStrike" spc="-1">
              <a:latin typeface="Arial"/>
            </a:endParaRPr>
          </a:p>
        </p:txBody>
      </p:sp>
      <p:sp>
        <p:nvSpPr>
          <p:cNvPr id="25" name="PlaceHolder 2"/>
          <p:cNvSpPr>
            <a:spLocks noGrp="1"/>
          </p:cNvSpPr>
          <p:nvPr>
            <p:ph type="body"/>
          </p:nvPr>
        </p:nvSpPr>
        <p:spPr>
          <a:xfrm>
            <a:off x="609400" y="1604520"/>
            <a:ext cx="5354303" cy="1896840"/>
          </a:xfrm>
          <a:prstGeom prst="rect">
            <a:avLst/>
          </a:prstGeom>
        </p:spPr>
        <p:txBody>
          <a:bodyPr lIns="0" tIns="0" rIns="0" bIns="0">
            <a:normAutofit/>
          </a:bodyPr>
          <a:lstStyle/>
          <a:p>
            <a:endParaRPr lang="de-DE" sz="3200" b="0" strike="noStrike" spc="-1">
              <a:latin typeface="Arial"/>
            </a:endParaRPr>
          </a:p>
        </p:txBody>
      </p:sp>
      <p:sp>
        <p:nvSpPr>
          <p:cNvPr id="26" name="PlaceHolder 3"/>
          <p:cNvSpPr>
            <a:spLocks noGrp="1"/>
          </p:cNvSpPr>
          <p:nvPr>
            <p:ph type="body"/>
          </p:nvPr>
        </p:nvSpPr>
        <p:spPr>
          <a:xfrm>
            <a:off x="6231868" y="1604520"/>
            <a:ext cx="5354303" cy="1896840"/>
          </a:xfrm>
          <a:prstGeom prst="rect">
            <a:avLst/>
          </a:prstGeom>
        </p:spPr>
        <p:txBody>
          <a:bodyPr lIns="0" tIns="0" rIns="0" bIns="0">
            <a:normAutofit/>
          </a:bodyPr>
          <a:lstStyle/>
          <a:p>
            <a:endParaRPr lang="de-DE" sz="3200" b="0" strike="noStrike" spc="-1">
              <a:latin typeface="Arial"/>
            </a:endParaRPr>
          </a:p>
        </p:txBody>
      </p:sp>
      <p:sp>
        <p:nvSpPr>
          <p:cNvPr id="27" name="PlaceHolder 4"/>
          <p:cNvSpPr>
            <a:spLocks noGrp="1"/>
          </p:cNvSpPr>
          <p:nvPr>
            <p:ph type="body"/>
          </p:nvPr>
        </p:nvSpPr>
        <p:spPr>
          <a:xfrm>
            <a:off x="609401" y="3682080"/>
            <a:ext cx="10972091" cy="1896840"/>
          </a:xfrm>
          <a:prstGeom prst="rect">
            <a:avLst/>
          </a:prstGeom>
        </p:spPr>
        <p:txBody>
          <a:bodyPr lIns="0" tIns="0" rIns="0" bIns="0">
            <a:normAutofit/>
          </a:bodyPr>
          <a:lstStyle/>
          <a:p>
            <a:endParaRPr lang="de-DE" sz="3200" b="0" strike="noStrike" spc="-1">
              <a:latin typeface="Arial"/>
            </a:endParaRPr>
          </a:p>
        </p:txBody>
      </p:sp>
    </p:spTree>
    <p:extLst>
      <p:ext uri="{BB962C8B-B14F-4D97-AF65-F5344CB8AC3E}">
        <p14:creationId xmlns:p14="http://schemas.microsoft.com/office/powerpoint/2010/main" val="1468700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4.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2"/>
          <p:cNvPicPr/>
          <p:nvPr/>
        </p:nvPicPr>
        <p:blipFill>
          <a:blip r:embed="rId14"/>
          <a:stretch/>
        </p:blipFill>
        <p:spPr>
          <a:xfrm>
            <a:off x="8206211" y="290520"/>
            <a:ext cx="3462749" cy="921600"/>
          </a:xfrm>
          <a:prstGeom prst="rect">
            <a:avLst/>
          </a:prstGeom>
          <a:ln>
            <a:noFill/>
          </a:ln>
        </p:spPr>
      </p:pic>
      <p:pic>
        <p:nvPicPr>
          <p:cNvPr id="8" name="Picture 16"/>
          <p:cNvPicPr/>
          <p:nvPr/>
        </p:nvPicPr>
        <p:blipFill>
          <a:blip r:embed="rId15"/>
          <a:srcRect b="-2059"/>
          <a:stretch/>
        </p:blipFill>
        <p:spPr>
          <a:xfrm>
            <a:off x="7325406" y="2635200"/>
            <a:ext cx="3994400" cy="2044080"/>
          </a:xfrm>
          <a:prstGeom prst="rect">
            <a:avLst/>
          </a:prstGeom>
          <a:ln>
            <a:noFill/>
          </a:ln>
        </p:spPr>
      </p:pic>
      <p:sp>
        <p:nvSpPr>
          <p:cNvPr id="2" name="CustomShape 1"/>
          <p:cNvSpPr/>
          <p:nvPr/>
        </p:nvSpPr>
        <p:spPr>
          <a:xfrm>
            <a:off x="507894" y="549360"/>
            <a:ext cx="6237268" cy="4385520"/>
          </a:xfrm>
          <a:prstGeom prst="rect">
            <a:avLst/>
          </a:prstGeom>
          <a:solidFill>
            <a:srgbClr val="0098A1"/>
          </a:solidFill>
          <a:ln>
            <a:noFill/>
          </a:ln>
        </p:spPr>
        <p:style>
          <a:lnRef idx="0">
            <a:scrgbClr r="0" g="0" b="0"/>
          </a:lnRef>
          <a:fillRef idx="0">
            <a:scrgbClr r="0" g="0" b="0"/>
          </a:fillRef>
          <a:effectRef idx="0">
            <a:scrgbClr r="0" g="0" b="0"/>
          </a:effectRef>
          <a:fontRef idx="minor"/>
        </p:style>
      </p:sp>
      <p:sp>
        <p:nvSpPr>
          <p:cNvPr id="3" name="CustomShape 2"/>
          <p:cNvSpPr/>
          <p:nvPr/>
        </p:nvSpPr>
        <p:spPr>
          <a:xfrm>
            <a:off x="507894" y="5049720"/>
            <a:ext cx="11161066" cy="34200"/>
          </a:xfrm>
          <a:prstGeom prst="rect">
            <a:avLst/>
          </a:prstGeom>
          <a:solidFill>
            <a:srgbClr val="FF1919"/>
          </a:solidFill>
          <a:ln>
            <a:noFill/>
          </a:ln>
        </p:spPr>
        <p:style>
          <a:lnRef idx="0">
            <a:scrgbClr r="0" g="0" b="0"/>
          </a:lnRef>
          <a:fillRef idx="0">
            <a:scrgbClr r="0" g="0" b="0"/>
          </a:fillRef>
          <a:effectRef idx="0">
            <a:scrgbClr r="0" g="0" b="0"/>
          </a:effectRef>
          <a:fontRef idx="minor"/>
        </p:style>
      </p:sp>
      <p:sp>
        <p:nvSpPr>
          <p:cNvPr id="4" name="CustomShape 3"/>
          <p:cNvSpPr/>
          <p:nvPr/>
        </p:nvSpPr>
        <p:spPr>
          <a:xfrm>
            <a:off x="526971" y="6507000"/>
            <a:ext cx="11162866" cy="34200"/>
          </a:xfrm>
          <a:prstGeom prst="rect">
            <a:avLst/>
          </a:prstGeom>
          <a:solidFill>
            <a:srgbClr val="FF1919"/>
          </a:solidFill>
          <a:ln>
            <a:noFill/>
          </a:ln>
        </p:spPr>
        <p:style>
          <a:lnRef idx="0">
            <a:scrgbClr r="0" g="0" b="0"/>
          </a:lnRef>
          <a:fillRef idx="0">
            <a:scrgbClr r="0" g="0" b="0"/>
          </a:fillRef>
          <a:effectRef idx="0">
            <a:scrgbClr r="0" g="0" b="0"/>
          </a:effectRef>
          <a:fontRef idx="minor"/>
        </p:style>
      </p:sp>
      <p:sp>
        <p:nvSpPr>
          <p:cNvPr id="5" name="PlaceHolder 4"/>
          <p:cNvSpPr>
            <a:spLocks noGrp="1"/>
          </p:cNvSpPr>
          <p:nvPr>
            <p:ph type="title"/>
          </p:nvPr>
        </p:nvSpPr>
        <p:spPr>
          <a:xfrm>
            <a:off x="609401" y="273600"/>
            <a:ext cx="10972091" cy="1144800"/>
          </a:xfrm>
          <a:prstGeom prst="rect">
            <a:avLst/>
          </a:prstGeom>
        </p:spPr>
        <p:txBody>
          <a:bodyPr lIns="0" tIns="0" rIns="0" bIns="0" anchor="ctr">
            <a:noAutofit/>
          </a:bodyPr>
          <a:lstStyle/>
          <a:p>
            <a:pPr algn="ctr"/>
            <a:r>
              <a:rPr lang="de-DE" sz="4400" b="0" strike="noStrike" spc="-1">
                <a:latin typeface="Arial"/>
              </a:rPr>
              <a:t>Click to edit the title text format</a:t>
            </a:r>
          </a:p>
        </p:txBody>
      </p:sp>
      <p:sp>
        <p:nvSpPr>
          <p:cNvPr id="6" name="PlaceHolder 5"/>
          <p:cNvSpPr>
            <a:spLocks noGrp="1"/>
          </p:cNvSpPr>
          <p:nvPr>
            <p:ph type="body"/>
          </p:nvPr>
        </p:nvSpPr>
        <p:spPr>
          <a:xfrm>
            <a:off x="609401" y="1604520"/>
            <a:ext cx="10972091"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Click to edit the outline text format</a:t>
            </a:r>
          </a:p>
          <a:p>
            <a:pPr marL="863914" lvl="1" indent="-323968">
              <a:spcBef>
                <a:spcPts val="1134"/>
              </a:spcBef>
              <a:buClr>
                <a:srgbClr val="000000"/>
              </a:buClr>
              <a:buSzPct val="75000"/>
              <a:buFont typeface="Symbol" charset="2"/>
              <a:buChar char=""/>
            </a:pPr>
            <a:r>
              <a:rPr lang="de-DE" sz="2800" b="0" strike="noStrike" spc="-1">
                <a:latin typeface="Arial"/>
              </a:rPr>
              <a:t>Second Outline Level</a:t>
            </a:r>
          </a:p>
          <a:p>
            <a:pPr marL="1295870" lvl="2" indent="-287971">
              <a:spcBef>
                <a:spcPts val="850"/>
              </a:spcBef>
              <a:buClr>
                <a:srgbClr val="000000"/>
              </a:buClr>
              <a:buSzPct val="45000"/>
              <a:buFont typeface="Wingdings" charset="2"/>
              <a:buChar char=""/>
            </a:pPr>
            <a:r>
              <a:rPr lang="de-DE" sz="2400" b="0" strike="noStrike" spc="-1">
                <a:latin typeface="Arial"/>
              </a:rPr>
              <a:t>Third Outline Level</a:t>
            </a:r>
          </a:p>
          <a:p>
            <a:pPr marL="1727827" lvl="3" indent="-215978">
              <a:spcBef>
                <a:spcPts val="567"/>
              </a:spcBef>
              <a:buClr>
                <a:srgbClr val="000000"/>
              </a:buClr>
              <a:buSzPct val="75000"/>
              <a:buFont typeface="Symbol" charset="2"/>
              <a:buChar char=""/>
            </a:pPr>
            <a:r>
              <a:rPr lang="de-DE" sz="2000" b="0" strike="noStrike" spc="-1">
                <a:latin typeface="Arial"/>
              </a:rPr>
              <a:t>Fourth Outline Level</a:t>
            </a:r>
          </a:p>
          <a:p>
            <a:pPr marL="2159784" lvl="4" indent="-215978">
              <a:spcBef>
                <a:spcPts val="283"/>
              </a:spcBef>
              <a:buClr>
                <a:srgbClr val="000000"/>
              </a:buClr>
              <a:buSzPct val="45000"/>
              <a:buFont typeface="Wingdings" charset="2"/>
              <a:buChar char=""/>
            </a:pPr>
            <a:r>
              <a:rPr lang="de-DE" sz="2000" b="0" strike="noStrike" spc="-1">
                <a:latin typeface="Arial"/>
              </a:rPr>
              <a:t>Fifth Outline Level</a:t>
            </a:r>
          </a:p>
          <a:p>
            <a:pPr marL="2591741" lvl="5" indent="-215978">
              <a:spcBef>
                <a:spcPts val="283"/>
              </a:spcBef>
              <a:buClr>
                <a:srgbClr val="000000"/>
              </a:buClr>
              <a:buSzPct val="45000"/>
              <a:buFont typeface="Wingdings" charset="2"/>
              <a:buChar char=""/>
            </a:pPr>
            <a:r>
              <a:rPr lang="de-DE" sz="2000" b="0" strike="noStrike" spc="-1">
                <a:latin typeface="Arial"/>
              </a:rPr>
              <a:t>Sixth Outline Level</a:t>
            </a:r>
          </a:p>
          <a:p>
            <a:pPr marL="3023698" lvl="6" indent="-215978">
              <a:spcBef>
                <a:spcPts val="283"/>
              </a:spcBef>
              <a:buClr>
                <a:srgbClr val="000000"/>
              </a:buClr>
              <a:buSzPct val="45000"/>
              <a:buFont typeface="Wingdings" charset="2"/>
              <a:buChar char=""/>
            </a:pPr>
            <a:r>
              <a:rPr lang="de-DE" sz="2000" b="0" strike="noStrike" spc="-1">
                <a:latin typeface="Arial"/>
              </a:rPr>
              <a:t>Seventh Outline Level</a:t>
            </a:r>
          </a:p>
        </p:txBody>
      </p:sp>
    </p:spTree>
    <p:extLst>
      <p:ext uri="{BB962C8B-B14F-4D97-AF65-F5344CB8AC3E}">
        <p14:creationId xmlns:p14="http://schemas.microsoft.com/office/powerpoint/2010/main" val="16891348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30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31957" indent="-323968" algn="l" defTabSz="914309" rtl="0" eaLnBrk="1" latinLnBrk="0" hangingPunct="1">
        <a:lnSpc>
          <a:spcPct val="90000"/>
        </a:lnSpc>
        <a:spcBef>
          <a:spcPts val="1417"/>
        </a:spcBef>
        <a:buClr>
          <a:srgbClr val="000000"/>
        </a:buClr>
        <a:buSzPct val="45000"/>
        <a:buFont typeface="Wingdings" charset="2"/>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Line 1"/>
          <p:cNvSpPr/>
          <p:nvPr/>
        </p:nvSpPr>
        <p:spPr>
          <a:xfrm>
            <a:off x="507894" y="6500880"/>
            <a:ext cx="11133350" cy="0"/>
          </a:xfrm>
          <a:prstGeom prst="line">
            <a:avLst/>
          </a:prstGeom>
          <a:ln w="28440">
            <a:solidFill>
              <a:srgbClr val="0098A1"/>
            </a:solidFill>
            <a:miter/>
          </a:ln>
        </p:spPr>
        <p:style>
          <a:lnRef idx="0">
            <a:scrgbClr r="0" g="0" b="0"/>
          </a:lnRef>
          <a:fillRef idx="0">
            <a:scrgbClr r="0" g="0" b="0"/>
          </a:fillRef>
          <a:effectRef idx="0">
            <a:scrgbClr r="0" g="0" b="0"/>
          </a:effectRef>
          <a:fontRef idx="minor"/>
        </p:style>
      </p:sp>
      <p:pic>
        <p:nvPicPr>
          <p:cNvPr id="44" name="Picture 2" descr="P:\01_ABC-Geschäftsausstattung\Logos\Logo_Stadt der Zukunft\Logo\CMYK\Mehrfarbig_Text_horizontal.jpg"/>
          <p:cNvPicPr/>
          <p:nvPr/>
        </p:nvPicPr>
        <p:blipFill>
          <a:blip r:embed="rId14"/>
          <a:stretch/>
        </p:blipFill>
        <p:spPr>
          <a:xfrm>
            <a:off x="9881073" y="73080"/>
            <a:ext cx="1759451" cy="742320"/>
          </a:xfrm>
          <a:prstGeom prst="rect">
            <a:avLst/>
          </a:prstGeom>
          <a:ln>
            <a:noFill/>
          </a:ln>
        </p:spPr>
      </p:pic>
      <p:sp>
        <p:nvSpPr>
          <p:cNvPr id="45" name="Line 2"/>
          <p:cNvSpPr/>
          <p:nvPr/>
        </p:nvSpPr>
        <p:spPr>
          <a:xfrm>
            <a:off x="507894" y="762120"/>
            <a:ext cx="11133350" cy="0"/>
          </a:xfrm>
          <a:prstGeom prst="line">
            <a:avLst/>
          </a:prstGeom>
          <a:ln w="28440">
            <a:solidFill>
              <a:srgbClr val="0098A1"/>
            </a:solidFill>
            <a:miter/>
          </a:ln>
        </p:spPr>
        <p:style>
          <a:lnRef idx="0">
            <a:scrgbClr r="0" g="0" b="0"/>
          </a:lnRef>
          <a:fillRef idx="0">
            <a:scrgbClr r="0" g="0" b="0"/>
          </a:fillRef>
          <a:effectRef idx="0">
            <a:scrgbClr r="0" g="0" b="0"/>
          </a:effectRef>
          <a:fontRef idx="minor"/>
        </p:style>
      </p:sp>
      <p:sp>
        <p:nvSpPr>
          <p:cNvPr id="46" name="CustomShape 3"/>
          <p:cNvSpPr/>
          <p:nvPr/>
        </p:nvSpPr>
        <p:spPr>
          <a:xfrm>
            <a:off x="11242776" y="6461280"/>
            <a:ext cx="443822" cy="334080"/>
          </a:xfrm>
          <a:prstGeom prst="rect">
            <a:avLst/>
          </a:prstGeom>
          <a:solidFill>
            <a:srgbClr val="FF0000"/>
          </a:solidFill>
          <a:ln w="25560">
            <a:solidFill>
              <a:srgbClr val="FFFFFF"/>
            </a:solidFill>
            <a:round/>
          </a:ln>
        </p:spPr>
        <p:style>
          <a:lnRef idx="0">
            <a:scrgbClr r="0" g="0" b="0"/>
          </a:lnRef>
          <a:fillRef idx="0">
            <a:scrgbClr r="0" g="0" b="0"/>
          </a:fillRef>
          <a:effectRef idx="0">
            <a:scrgbClr r="0" g="0" b="0"/>
          </a:effectRef>
          <a:fontRef idx="minor"/>
        </p:style>
      </p:sp>
      <p:pic>
        <p:nvPicPr>
          <p:cNvPr id="47" name="Picture 2" descr="P:\01_ABC-Geschäftsausstattung\Logos\Logo_Stadt der Zukunft\Logo\CMYK\Mehrfarbig_Text_horizontal.jpg"/>
          <p:cNvPicPr/>
          <p:nvPr/>
        </p:nvPicPr>
        <p:blipFill>
          <a:blip r:embed="rId15"/>
          <a:srcRect t="17585" b="16142"/>
          <a:stretch/>
        </p:blipFill>
        <p:spPr>
          <a:xfrm>
            <a:off x="387310" y="135000"/>
            <a:ext cx="3116834" cy="570600"/>
          </a:xfrm>
          <a:prstGeom prst="rect">
            <a:avLst/>
          </a:prstGeom>
          <a:ln>
            <a:noFill/>
          </a:ln>
        </p:spPr>
      </p:pic>
      <p:sp>
        <p:nvSpPr>
          <p:cNvPr id="48" name="PlaceHolder 4"/>
          <p:cNvSpPr>
            <a:spLocks noGrp="1"/>
          </p:cNvSpPr>
          <p:nvPr>
            <p:ph type="title"/>
          </p:nvPr>
        </p:nvSpPr>
        <p:spPr>
          <a:xfrm>
            <a:off x="609401" y="273600"/>
            <a:ext cx="10972091" cy="1144800"/>
          </a:xfrm>
          <a:prstGeom prst="rect">
            <a:avLst/>
          </a:prstGeom>
        </p:spPr>
        <p:txBody>
          <a:bodyPr lIns="0" tIns="0" rIns="0" bIns="0" anchor="ctr">
            <a:noAutofit/>
          </a:bodyPr>
          <a:lstStyle/>
          <a:p>
            <a:pPr algn="ctr"/>
            <a:r>
              <a:rPr lang="de-DE" sz="4400" b="0" strike="noStrike" spc="-1">
                <a:latin typeface="Arial"/>
              </a:rPr>
              <a:t>Click to edit the title text format</a:t>
            </a:r>
          </a:p>
        </p:txBody>
      </p:sp>
      <p:sp>
        <p:nvSpPr>
          <p:cNvPr id="49" name="PlaceHolder 5"/>
          <p:cNvSpPr>
            <a:spLocks noGrp="1"/>
          </p:cNvSpPr>
          <p:nvPr>
            <p:ph type="body"/>
          </p:nvPr>
        </p:nvSpPr>
        <p:spPr>
          <a:xfrm>
            <a:off x="609401" y="1604520"/>
            <a:ext cx="10972091"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Click to edit the outline text format</a:t>
            </a:r>
          </a:p>
          <a:p>
            <a:pPr marL="863914" lvl="1" indent="-323968">
              <a:spcBef>
                <a:spcPts val="1134"/>
              </a:spcBef>
              <a:buClr>
                <a:srgbClr val="000000"/>
              </a:buClr>
              <a:buSzPct val="75000"/>
              <a:buFont typeface="Symbol" charset="2"/>
              <a:buChar char=""/>
            </a:pPr>
            <a:r>
              <a:rPr lang="de-DE" sz="2800" b="0" strike="noStrike" spc="-1">
                <a:latin typeface="Arial"/>
              </a:rPr>
              <a:t>Second Outline Level</a:t>
            </a:r>
          </a:p>
          <a:p>
            <a:pPr marL="1295870" lvl="2" indent="-287971">
              <a:spcBef>
                <a:spcPts val="850"/>
              </a:spcBef>
              <a:buClr>
                <a:srgbClr val="000000"/>
              </a:buClr>
              <a:buSzPct val="45000"/>
              <a:buFont typeface="Wingdings" charset="2"/>
              <a:buChar char=""/>
            </a:pPr>
            <a:r>
              <a:rPr lang="de-DE" sz="2400" b="0" strike="noStrike" spc="-1">
                <a:latin typeface="Arial"/>
              </a:rPr>
              <a:t>Third Outline Level</a:t>
            </a:r>
          </a:p>
          <a:p>
            <a:pPr marL="1727827" lvl="3" indent="-215978">
              <a:spcBef>
                <a:spcPts val="567"/>
              </a:spcBef>
              <a:buClr>
                <a:srgbClr val="000000"/>
              </a:buClr>
              <a:buSzPct val="75000"/>
              <a:buFont typeface="Symbol" charset="2"/>
              <a:buChar char=""/>
            </a:pPr>
            <a:r>
              <a:rPr lang="de-DE" sz="2000" b="0" strike="noStrike" spc="-1">
                <a:latin typeface="Arial"/>
              </a:rPr>
              <a:t>Fourth Outline Level</a:t>
            </a:r>
          </a:p>
          <a:p>
            <a:pPr marL="2159784" lvl="4" indent="-215978">
              <a:spcBef>
                <a:spcPts val="283"/>
              </a:spcBef>
              <a:buClr>
                <a:srgbClr val="000000"/>
              </a:buClr>
              <a:buSzPct val="45000"/>
              <a:buFont typeface="Wingdings" charset="2"/>
              <a:buChar char=""/>
            </a:pPr>
            <a:r>
              <a:rPr lang="de-DE" sz="2000" b="0" strike="noStrike" spc="-1">
                <a:latin typeface="Arial"/>
              </a:rPr>
              <a:t>Fifth Outline Level</a:t>
            </a:r>
          </a:p>
          <a:p>
            <a:pPr marL="2591741" lvl="5" indent="-215978">
              <a:spcBef>
                <a:spcPts val="283"/>
              </a:spcBef>
              <a:buClr>
                <a:srgbClr val="000000"/>
              </a:buClr>
              <a:buSzPct val="45000"/>
              <a:buFont typeface="Wingdings" charset="2"/>
              <a:buChar char=""/>
            </a:pPr>
            <a:r>
              <a:rPr lang="de-DE" sz="2000" b="0" strike="noStrike" spc="-1">
                <a:latin typeface="Arial"/>
              </a:rPr>
              <a:t>Sixth Outline Level</a:t>
            </a:r>
          </a:p>
          <a:p>
            <a:pPr marL="3023698" lvl="6" indent="-215978">
              <a:spcBef>
                <a:spcPts val="283"/>
              </a:spcBef>
              <a:buClr>
                <a:srgbClr val="000000"/>
              </a:buClr>
              <a:buSzPct val="45000"/>
              <a:buFont typeface="Wingdings" charset="2"/>
              <a:buChar char=""/>
            </a:pPr>
            <a:r>
              <a:rPr lang="de-DE" sz="2000" b="0" strike="noStrike" spc="-1">
                <a:latin typeface="Arial"/>
              </a:rPr>
              <a:t>Seventh Outline Level</a:t>
            </a:r>
          </a:p>
        </p:txBody>
      </p:sp>
    </p:spTree>
    <p:extLst>
      <p:ext uri="{BB962C8B-B14F-4D97-AF65-F5344CB8AC3E}">
        <p14:creationId xmlns:p14="http://schemas.microsoft.com/office/powerpoint/2010/main" val="310945611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30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31957" indent="-323968" algn="l" defTabSz="914309" rtl="0" eaLnBrk="1" latinLnBrk="0" hangingPunct="1">
        <a:lnSpc>
          <a:spcPct val="90000"/>
        </a:lnSpc>
        <a:spcBef>
          <a:spcPts val="1417"/>
        </a:spcBef>
        <a:buClr>
          <a:srgbClr val="000000"/>
        </a:buClr>
        <a:buSzPct val="45000"/>
        <a:buFont typeface="Wingdings" charset="2"/>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ros.org" TargetMode="External"/><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jpe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0.jp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0.jp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41.jp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3.JP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5.JPG"/></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pdf/1905.12762.pdf" TargetMode="External"/><Relationship Id="rId7" Type="http://schemas.openxmlformats.org/officeDocument/2006/relationships/hyperlink" Target="https://www.coursera.org/learn/intro-self-driving-cars/lecture/vPSnD/lesson-3-driving-decisions-and-actions"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hyperlink" Target="https://www.coursera.org/learn/intro-self-driving-cars/supplement/AnLqz/glossary-of-terms" TargetMode="External"/><Relationship Id="rId5" Type="http://schemas.openxmlformats.org/officeDocument/2006/relationships/hyperlink" Target="https://www.coursera.org/learn/intro-self-driving-cars/lecture/BdNR6/lesson-1-taxonomy-of-driving" TargetMode="External"/><Relationship Id="rId4" Type="http://schemas.openxmlformats.org/officeDocument/2006/relationships/hyperlink" Target="https://www.researchgate.net/publication/340479318_Motion_Planning_for_Autonomous_Highway_Driving_A_Unified_Architecture_for_Decision-Maker_and_Trajectory_Generator"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coursera.org/learn/intro-self-driving-cars/lecture/LrLty/lesson-1-sensors-and-computing-hardware"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hyperlink" Target="https://www.ntsb.gov/investigations/AccidentReports/Pages/AccidentReports.aspx" TargetMode="External"/><Relationship Id="rId5" Type="http://schemas.openxmlformats.org/officeDocument/2006/relationships/hyperlink" Target="https://www.nytimes.com/2016/09/15/business/fatal-tesla-crash-in-china-involved-autopilot-government-tv-says.html" TargetMode="External"/><Relationship Id="rId4" Type="http://schemas.openxmlformats.org/officeDocument/2006/relationships/hyperlink" Target="https://media.wiley.com/assets/7369/72/Connected_Car_FD_Qorvo_Special_Edition_9781119510901.pdf"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ntsb.gov/investigations/AccidentReports/Reports/HWY18MH010-prelim.pdf"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hyperlink" Target="https://www.kpit.com/insights/functional-safety-fusa-in-automotive-industry" TargetMode="External"/><Relationship Id="rId4" Type="http://schemas.openxmlformats.org/officeDocument/2006/relationships/hyperlink" Target="https://www.iso.org/standard/68383.html"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about.gitlab.com/" TargetMode="External"/><Relationship Id="rId3" Type="http://schemas.openxmlformats.org/officeDocument/2006/relationships/hyperlink" Target="https://www.nhtsa.gov/" TargetMode="External"/><Relationship Id="rId7" Type="http://schemas.openxmlformats.org/officeDocument/2006/relationships/hyperlink" Target="https://sumo.dlr.de/docs/index.html"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hyperlink" Target="http://wiki.ros.org/Documentation" TargetMode="External"/><Relationship Id="rId5" Type="http://schemas.openxmlformats.org/officeDocument/2006/relationships/hyperlink" Target="https://projects.eclipse.org/proposals/eclipse-automated-driving-open-research-adore" TargetMode="External"/><Relationship Id="rId10" Type="http://schemas.openxmlformats.org/officeDocument/2006/relationships/hyperlink" Target="https://isocpp.org/" TargetMode="External"/><Relationship Id="rId4" Type="http://schemas.openxmlformats.org/officeDocument/2006/relationships/hyperlink" Target="https://www.nhtsa.gov/sites/nhtsa.dot.gov/files/documents/13882-automateddrivingsystems_092618_v1a_tag.pdf" TargetMode="External"/><Relationship Id="rId9" Type="http://schemas.openxmlformats.org/officeDocument/2006/relationships/hyperlink" Target="https://www.docker.com/"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about.gitlab.com/" TargetMode="External"/><Relationship Id="rId3" Type="http://schemas.openxmlformats.org/officeDocument/2006/relationships/hyperlink" Target="https://www.nhtsa.gov/" TargetMode="External"/><Relationship Id="rId7" Type="http://schemas.openxmlformats.org/officeDocument/2006/relationships/hyperlink" Target="https://sumo.dlr.de/docs/index.html" TargetMode="External"/><Relationship Id="rId12" Type="http://schemas.openxmlformats.org/officeDocument/2006/relationships/hyperlink" Target="https://dewiki.de/Lexikon/Model_Checking"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hyperlink" Target="http://wiki.ros.org/Documentation" TargetMode="External"/><Relationship Id="rId11" Type="http://schemas.openxmlformats.org/officeDocument/2006/relationships/hyperlink" Target="https://www.python.org/" TargetMode="External"/><Relationship Id="rId5" Type="http://schemas.openxmlformats.org/officeDocument/2006/relationships/hyperlink" Target="https://projects.eclipse.org/proposals/eclipse-automated-driving-open-research-adore" TargetMode="External"/><Relationship Id="rId10" Type="http://schemas.openxmlformats.org/officeDocument/2006/relationships/hyperlink" Target="https://isocpp.org/" TargetMode="External"/><Relationship Id="rId4" Type="http://schemas.openxmlformats.org/officeDocument/2006/relationships/hyperlink" Target="https://www.nhtsa.gov/sites/nhtsa.dot.gov/files/documents/13882-automateddrivingsystems_092618_v1a_tag.pdf" TargetMode="External"/><Relationship Id="rId9" Type="http://schemas.openxmlformats.org/officeDocument/2006/relationships/hyperlink" Target="https://www.docker.com/"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pymodelchecking.readthedocs.io/en/latest/models.html#kripke-structures"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hyperlink" Target="https://www.edn.com/mariner-1-destroyed-due-to-code-error-july-22-1962/" TargetMode="External"/><Relationship Id="rId5" Type="http://schemas.openxmlformats.org/officeDocument/2006/relationships/hyperlink" Target="https://pymodelchecking.readthedocs.io/en/latest/logics.html" TargetMode="External"/><Relationship Id="rId4" Type="http://schemas.openxmlformats.org/officeDocument/2006/relationships/hyperlink" Target="https://en.wikipedia.org/wiki/Kripke_structure_(model_checking)"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ustomShape 1"/>
          <p:cNvSpPr/>
          <p:nvPr/>
        </p:nvSpPr>
        <p:spPr>
          <a:xfrm>
            <a:off x="-363733" y="2305227"/>
            <a:ext cx="4662473" cy="1188205"/>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r>
              <a:rPr lang="de-DE" sz="1600" spc="-1" dirty="0">
                <a:solidFill>
                  <a:srgbClr val="FFFFFF"/>
                </a:solidFill>
                <a:latin typeface="Arial"/>
                <a:ea typeface="DejaVu Sans"/>
              </a:rPr>
              <a:t>	Vorgelegt von: Sami Dhiab</a:t>
            </a:r>
            <a:endParaRPr lang="de-DE" sz="1600" spc="-1" dirty="0">
              <a:solidFill>
                <a:prstClr val="black"/>
              </a:solidFill>
              <a:latin typeface="Arial"/>
            </a:endParaRPr>
          </a:p>
          <a:p>
            <a:pPr defTabSz="914309"/>
            <a:r>
              <a:rPr lang="de-DE" sz="1600" spc="-1" dirty="0">
                <a:solidFill>
                  <a:srgbClr val="FFFFFF"/>
                </a:solidFill>
                <a:latin typeface="Arial"/>
                <a:ea typeface="DejaVu Sans"/>
              </a:rPr>
              <a:t>	Matrikel. ­</a:t>
            </a:r>
            <a:r>
              <a:rPr lang="de-DE" sz="1600" spc="-1" dirty="0" err="1">
                <a:solidFill>
                  <a:srgbClr val="FFFFFF"/>
                </a:solidFill>
                <a:latin typeface="Arial"/>
                <a:ea typeface="DejaVu Sans"/>
              </a:rPr>
              <a:t>Nr</a:t>
            </a:r>
            <a:r>
              <a:rPr lang="de-DE" sz="1600" spc="-1" dirty="0">
                <a:solidFill>
                  <a:srgbClr val="FFFFFF"/>
                </a:solidFill>
                <a:latin typeface="Arial"/>
                <a:ea typeface="DejaVu Sans"/>
              </a:rPr>
              <a:t>: 871321</a:t>
            </a:r>
            <a:endParaRPr lang="de-DE" sz="1600" spc="-1" dirty="0">
              <a:solidFill>
                <a:prstClr val="black"/>
              </a:solidFill>
              <a:latin typeface="Arial"/>
            </a:endParaRPr>
          </a:p>
          <a:p>
            <a:pPr defTabSz="914309"/>
            <a:r>
              <a:rPr lang="de-DE" sz="1600" spc="-1" dirty="0">
                <a:solidFill>
                  <a:srgbClr val="FFFFFF"/>
                </a:solidFill>
                <a:latin typeface="Arial"/>
                <a:ea typeface="DejaVu Sans"/>
              </a:rPr>
              <a:t>	Im Auftrag der DLR </a:t>
            </a:r>
            <a:endParaRPr lang="de-DE" sz="1600" spc="-1" dirty="0">
              <a:solidFill>
                <a:prstClr val="black"/>
              </a:solidFill>
              <a:latin typeface="Arial"/>
            </a:endParaRPr>
          </a:p>
          <a:p>
            <a:pPr defTabSz="914309"/>
            <a:r>
              <a:rPr lang="de-DE" sz="1600" spc="-1" dirty="0">
                <a:solidFill>
                  <a:srgbClr val="FFFFFF"/>
                </a:solidFill>
                <a:latin typeface="Arial"/>
                <a:ea typeface="DejaVu Sans"/>
              </a:rPr>
              <a:t>	(Deutsches Zentrum für Luft­ </a:t>
            </a:r>
            <a:br>
              <a:rPr lang="de-DE" sz="1600" spc="-1" dirty="0">
                <a:solidFill>
                  <a:srgbClr val="FFFFFF"/>
                </a:solidFill>
                <a:latin typeface="Arial"/>
                <a:ea typeface="DejaVu Sans"/>
              </a:rPr>
            </a:br>
            <a:r>
              <a:rPr lang="de-DE" sz="1600" spc="-1" dirty="0">
                <a:solidFill>
                  <a:srgbClr val="FFFFFF"/>
                </a:solidFill>
                <a:latin typeface="Arial"/>
                <a:ea typeface="DejaVu Sans"/>
              </a:rPr>
              <a:t>	und Raumfahrt)</a:t>
            </a:r>
            <a:endParaRPr lang="de-DE" sz="1600" spc="-1" dirty="0">
              <a:solidFill>
                <a:prstClr val="black"/>
              </a:solidFill>
              <a:latin typeface="Arial"/>
            </a:endParaRPr>
          </a:p>
        </p:txBody>
      </p:sp>
      <p:sp>
        <p:nvSpPr>
          <p:cNvPr id="222" name="CustomShape 2"/>
          <p:cNvSpPr/>
          <p:nvPr/>
        </p:nvSpPr>
        <p:spPr>
          <a:xfrm>
            <a:off x="548569" y="549015"/>
            <a:ext cx="6124962" cy="1736414"/>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chor="ctr">
            <a:no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600" b="1" spc="-1">
                <a:solidFill>
                  <a:srgbClr val="FFFFFF"/>
                </a:solidFill>
                <a:latin typeface="Arial"/>
                <a:ea typeface="DejaVu Sans"/>
              </a:rPr>
              <a:t>	Masterarbeit zum Thema:</a:t>
            </a:r>
            <a:br>
              <a:rPr>
                <a:solidFill>
                  <a:prstClr val="black"/>
                </a:solidFill>
                <a:latin typeface="Arial"/>
              </a:rPr>
            </a:br>
            <a:r>
              <a:rPr lang="de-DE" sz="2600" b="1" spc="-1">
                <a:solidFill>
                  <a:srgbClr val="FFFFFF"/>
                </a:solidFill>
                <a:latin typeface="Arial"/>
                <a:ea typeface="DejaVu Sans"/>
              </a:rPr>
              <a:t>„Simulative Absicherung vernetzter          automatisierter Fahrzeuge”</a:t>
            </a:r>
            <a:endParaRPr lang="de-DE" sz="2600" spc="-1">
              <a:solidFill>
                <a:prstClr val="black"/>
              </a:solidFill>
              <a:latin typeface="Arial"/>
            </a:endParaRPr>
          </a:p>
        </p:txBody>
      </p:sp>
      <p:pic>
        <p:nvPicPr>
          <p:cNvPr id="223" name="Bildplatzhalter 30"/>
          <p:cNvPicPr/>
          <p:nvPr/>
        </p:nvPicPr>
        <p:blipFill>
          <a:blip r:embed="rId3"/>
          <a:stretch/>
        </p:blipFill>
        <p:spPr>
          <a:xfrm>
            <a:off x="2504914" y="5157495"/>
            <a:ext cx="1365662" cy="1269195"/>
          </a:xfrm>
          <a:prstGeom prst="rect">
            <a:avLst/>
          </a:prstGeom>
          <a:ln>
            <a:noFill/>
          </a:ln>
        </p:spPr>
      </p:pic>
      <p:pic>
        <p:nvPicPr>
          <p:cNvPr id="224" name="Bildplatzhalter 11"/>
          <p:cNvPicPr/>
          <p:nvPr/>
        </p:nvPicPr>
        <p:blipFill>
          <a:blip r:embed="rId4"/>
          <a:stretch/>
        </p:blipFill>
        <p:spPr>
          <a:xfrm>
            <a:off x="4406186" y="5163974"/>
            <a:ext cx="1367822" cy="1269195"/>
          </a:xfrm>
          <a:prstGeom prst="rect">
            <a:avLst/>
          </a:prstGeom>
          <a:ln>
            <a:noFill/>
          </a:ln>
        </p:spPr>
      </p:pic>
      <p:pic>
        <p:nvPicPr>
          <p:cNvPr id="225" name="Bildplatzhalter 1024"/>
          <p:cNvPicPr/>
          <p:nvPr/>
        </p:nvPicPr>
        <p:blipFill>
          <a:blip r:embed="rId5"/>
          <a:stretch/>
        </p:blipFill>
        <p:spPr>
          <a:xfrm>
            <a:off x="6336615" y="5163974"/>
            <a:ext cx="1365662" cy="1278554"/>
          </a:xfrm>
          <a:prstGeom prst="rect">
            <a:avLst/>
          </a:prstGeom>
          <a:ln>
            <a:noFill/>
          </a:ln>
        </p:spPr>
      </p:pic>
      <p:pic>
        <p:nvPicPr>
          <p:cNvPr id="226" name="Bildplatzhalter 28"/>
          <p:cNvPicPr/>
          <p:nvPr/>
        </p:nvPicPr>
        <p:blipFill>
          <a:blip r:embed="rId6"/>
          <a:stretch/>
        </p:blipFill>
        <p:spPr>
          <a:xfrm>
            <a:off x="8255525" y="5163974"/>
            <a:ext cx="1366022" cy="1259476"/>
          </a:xfrm>
          <a:prstGeom prst="rect">
            <a:avLst/>
          </a:prstGeom>
          <a:ln>
            <a:noFill/>
          </a:ln>
        </p:spPr>
      </p:pic>
      <p:pic>
        <p:nvPicPr>
          <p:cNvPr id="227" name="Bildplatzhalter 5"/>
          <p:cNvPicPr/>
          <p:nvPr/>
        </p:nvPicPr>
        <p:blipFill>
          <a:blip r:embed="rId7"/>
          <a:stretch/>
        </p:blipFill>
        <p:spPr>
          <a:xfrm>
            <a:off x="10122242" y="5157495"/>
            <a:ext cx="1367462" cy="1258036"/>
          </a:xfrm>
          <a:prstGeom prst="rect">
            <a:avLst/>
          </a:prstGeom>
          <a:ln>
            <a:noFill/>
          </a:ln>
        </p:spPr>
      </p:pic>
      <p:pic>
        <p:nvPicPr>
          <p:cNvPr id="228" name="Bildplatzhalter 18"/>
          <p:cNvPicPr/>
          <p:nvPr/>
        </p:nvPicPr>
        <p:blipFill>
          <a:blip r:embed="rId8"/>
          <a:srcRect b="24340"/>
          <a:stretch/>
        </p:blipFill>
        <p:spPr>
          <a:xfrm>
            <a:off x="700109" y="5163974"/>
            <a:ext cx="1267395" cy="1259476"/>
          </a:xfrm>
          <a:prstGeom prst="rect">
            <a:avLst/>
          </a:prstGeom>
          <a:ln>
            <a:noFill/>
          </a:ln>
        </p:spPr>
      </p:pic>
      <p:pic>
        <p:nvPicPr>
          <p:cNvPr id="229" name="Grafik 228"/>
          <p:cNvPicPr/>
          <p:nvPr/>
        </p:nvPicPr>
        <p:blipFill>
          <a:blip r:embed="rId9"/>
          <a:stretch/>
        </p:blipFill>
        <p:spPr>
          <a:xfrm>
            <a:off x="556667" y="3802272"/>
            <a:ext cx="3896493" cy="1039905"/>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10</a:t>
            </a:fld>
            <a:endParaRPr lang="de-DE" sz="1300" spc="-1">
              <a:solidFill>
                <a:prstClr val="black"/>
              </a:solidFill>
              <a:latin typeface="Arial"/>
            </a:endParaRPr>
          </a:p>
        </p:txBody>
      </p:sp>
      <p:sp>
        <p:nvSpPr>
          <p:cNvPr id="268" name="CustomShape 2"/>
          <p:cNvSpPr/>
          <p:nvPr/>
        </p:nvSpPr>
        <p:spPr>
          <a:xfrm>
            <a:off x="365712" y="919406"/>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ea typeface="DejaVu Sans"/>
              </a:rPr>
              <a:t>Stand der Technik</a:t>
            </a:r>
          </a:p>
          <a:p>
            <a:pPr marL="342900" indent="-342900" defTabSz="914309">
              <a:spcBef>
                <a:spcPts val="660"/>
              </a:spcBef>
              <a:buFont typeface="Arial" panose="020B0604020202020204" pitchFamily="34" charset="0"/>
              <a:buChar char="•"/>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000" b="1" spc="-1" dirty="0">
                <a:solidFill>
                  <a:srgbClr val="EF181E"/>
                </a:solidFill>
                <a:latin typeface="Arial"/>
                <a:ea typeface="DejaVu Sans"/>
              </a:rPr>
              <a:t>Sicherheitsstandards</a:t>
            </a:r>
            <a:endParaRPr lang="de-DE" sz="2200" b="1" spc="-1" dirty="0">
              <a:solidFill>
                <a:srgbClr val="EF181E"/>
              </a:solidFill>
              <a:latin typeface="Arial"/>
              <a:ea typeface="DejaVu Sans"/>
            </a:endParaRPr>
          </a:p>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rPr>
              <a:t>	</a:t>
            </a:r>
            <a:endParaRPr lang="de-DE" sz="2200" spc="-1" dirty="0">
              <a:solidFill>
                <a:prstClr val="black"/>
              </a:solidFill>
              <a:latin typeface="Arial"/>
            </a:endParaRP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a:solidFill>
                  <a:srgbClr val="0098A1"/>
                </a:solidFill>
                <a:latin typeface="Arial Narrow"/>
                <a:ea typeface="DejaVu Sans"/>
              </a:rPr>
              <a:t> Simulative Absicherung vernetzter automatisierter Fahrzeuge – Sami Dhiab - 871321</a:t>
            </a:r>
            <a:endParaRPr lang="de-DE" sz="1000" spc="-1">
              <a:solidFill>
                <a:prstClr val="black"/>
              </a:solidFill>
              <a:latin typeface="Arial"/>
            </a:endParaRPr>
          </a:p>
        </p:txBody>
      </p:sp>
      <p:sp>
        <p:nvSpPr>
          <p:cNvPr id="270"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sp>
        <p:nvSpPr>
          <p:cNvPr id="272" name="TextShape 6"/>
          <p:cNvSpPr txBox="1"/>
          <p:nvPr/>
        </p:nvSpPr>
        <p:spPr>
          <a:xfrm>
            <a:off x="274828" y="2042296"/>
            <a:ext cx="4571405" cy="3108555"/>
          </a:xfrm>
          <a:prstGeom prst="rect">
            <a:avLst/>
          </a:prstGeom>
          <a:noFill/>
          <a:ln>
            <a:noFill/>
          </a:ln>
        </p:spPr>
        <p:txBody>
          <a:bodyPr lIns="89988" tIns="44994" rIns="89988" bIns="44994">
            <a:noAutofit/>
          </a:bodyPr>
          <a:lstStyle/>
          <a:p>
            <a:pPr defTabSz="914309"/>
            <a:r>
              <a:rPr lang="de-DE" u="sng" spc="-1" dirty="0">
                <a:solidFill>
                  <a:prstClr val="black"/>
                </a:solidFill>
                <a:latin typeface="Arial"/>
              </a:rPr>
              <a:t>ISO26262[16]</a:t>
            </a:r>
            <a:r>
              <a:rPr lang="de-DE" sz="2000" u="sng" spc="-1" dirty="0">
                <a:solidFill>
                  <a:prstClr val="black"/>
                </a:solidFill>
                <a:latin typeface="Arial"/>
              </a:rPr>
              <a:t>: </a:t>
            </a:r>
          </a:p>
          <a:p>
            <a:pPr marL="285750" indent="-285750" defTabSz="914309">
              <a:buFontTx/>
              <a:buChar char="-"/>
            </a:pPr>
            <a:r>
              <a:rPr lang="de-DE" sz="1600" spc="-1" dirty="0" err="1">
                <a:solidFill>
                  <a:prstClr val="black"/>
                </a:solidFill>
                <a:latin typeface="Arial"/>
              </a:rPr>
              <a:t>Functional</a:t>
            </a:r>
            <a:r>
              <a:rPr lang="de-DE" sz="1600" spc="-1" dirty="0">
                <a:solidFill>
                  <a:prstClr val="black"/>
                </a:solidFill>
                <a:latin typeface="Arial"/>
              </a:rPr>
              <a:t> </a:t>
            </a:r>
            <a:r>
              <a:rPr lang="de-DE" sz="1600" spc="-1" dirty="0" err="1">
                <a:solidFill>
                  <a:prstClr val="black"/>
                </a:solidFill>
                <a:latin typeface="Arial"/>
              </a:rPr>
              <a:t>Safety</a:t>
            </a:r>
            <a:r>
              <a:rPr lang="de-DE" sz="1600" spc="-1" dirty="0">
                <a:solidFill>
                  <a:prstClr val="black"/>
                </a:solidFill>
                <a:latin typeface="Arial"/>
              </a:rPr>
              <a:t> ,,</a:t>
            </a:r>
            <a:r>
              <a:rPr lang="de-DE" sz="1600" spc="-1" dirty="0" err="1">
                <a:solidFill>
                  <a:prstClr val="black"/>
                </a:solidFill>
                <a:latin typeface="Arial"/>
              </a:rPr>
              <a:t>FuSa</a:t>
            </a:r>
            <a:r>
              <a:rPr lang="de-DE" sz="1600" spc="-1" dirty="0">
                <a:solidFill>
                  <a:prstClr val="black"/>
                </a:solidFill>
                <a:latin typeface="Arial"/>
              </a:rPr>
              <a:t>[17</a:t>
            </a:r>
            <a:r>
              <a:rPr lang="de-DE" sz="1600" spc="-1" dirty="0">
                <a:solidFill>
                  <a:prstClr val="black"/>
                </a:solidFill>
              </a:rPr>
              <a:t>]‘‘:  </a:t>
            </a:r>
            <a:r>
              <a:rPr lang="de-DE" sz="1600" spc="-1" dirty="0" err="1">
                <a:solidFill>
                  <a:prstClr val="black"/>
                </a:solidFill>
              </a:rPr>
              <a:t>Worst</a:t>
            </a:r>
            <a:r>
              <a:rPr lang="de-DE" sz="1600" spc="-1" dirty="0">
                <a:solidFill>
                  <a:prstClr val="black"/>
                </a:solidFill>
              </a:rPr>
              <a:t> ­Case Scenario­ </a:t>
            </a:r>
            <a:endParaRPr lang="de-DE" sz="1600" spc="-1" dirty="0">
              <a:solidFill>
                <a:prstClr val="black"/>
              </a:solidFill>
              <a:latin typeface="Arial"/>
            </a:endParaRPr>
          </a:p>
          <a:p>
            <a:pPr marL="285750" indent="-285750" defTabSz="914309">
              <a:buFontTx/>
              <a:buChar char="-"/>
            </a:pPr>
            <a:r>
              <a:rPr lang="en-US" sz="1600" spc="-1" dirty="0">
                <a:solidFill>
                  <a:prstClr val="black"/>
                </a:solidFill>
                <a:latin typeface="Arial"/>
              </a:rPr>
              <a:t>Hazard Analysis and Risk Assessment ,,HARA’’[15] </a:t>
            </a:r>
            <a:endParaRPr lang="de-DE" sz="2200" u="sng" spc="-1" dirty="0">
              <a:solidFill>
                <a:prstClr val="black"/>
              </a:solidFill>
              <a:latin typeface="Arial"/>
            </a:endParaRPr>
          </a:p>
          <a:p>
            <a:pPr defTabSz="914309"/>
            <a:r>
              <a:rPr lang="de-DE" u="sng" spc="-1" dirty="0">
                <a:solidFill>
                  <a:prstClr val="black"/>
                </a:solidFill>
              </a:rPr>
              <a:t>ISO/PAS 21448[18]:</a:t>
            </a:r>
          </a:p>
          <a:p>
            <a:pPr marL="285750" indent="-285750" defTabSz="914309">
              <a:buFontTx/>
              <a:buChar char="-"/>
            </a:pPr>
            <a:r>
              <a:rPr lang="de-DE" sz="1600" spc="-1" dirty="0" err="1">
                <a:solidFill>
                  <a:prstClr val="black"/>
                </a:solidFill>
              </a:rPr>
              <a:t>Safety</a:t>
            </a:r>
            <a:r>
              <a:rPr lang="de-DE" sz="1600" spc="-1" dirty="0">
                <a:solidFill>
                  <a:prstClr val="black"/>
                </a:solidFill>
              </a:rPr>
              <a:t> </a:t>
            </a:r>
            <a:r>
              <a:rPr lang="de-DE" sz="1600" spc="-1" dirty="0" err="1">
                <a:solidFill>
                  <a:prstClr val="black"/>
                </a:solidFill>
              </a:rPr>
              <a:t>of</a:t>
            </a:r>
            <a:r>
              <a:rPr lang="de-DE" sz="1600" spc="-1" dirty="0">
                <a:solidFill>
                  <a:prstClr val="black"/>
                </a:solidFill>
              </a:rPr>
              <a:t> </a:t>
            </a:r>
            <a:r>
              <a:rPr lang="de-DE" sz="1600" spc="-1" dirty="0" err="1">
                <a:solidFill>
                  <a:prstClr val="black"/>
                </a:solidFill>
              </a:rPr>
              <a:t>Intended</a:t>
            </a:r>
            <a:r>
              <a:rPr lang="de-DE" sz="1600" spc="-1" dirty="0">
                <a:solidFill>
                  <a:prstClr val="black"/>
                </a:solidFill>
              </a:rPr>
              <a:t> </a:t>
            </a:r>
            <a:r>
              <a:rPr lang="de-DE" sz="1600" spc="-1" dirty="0" err="1">
                <a:solidFill>
                  <a:prstClr val="black"/>
                </a:solidFill>
              </a:rPr>
              <a:t>Functionality</a:t>
            </a:r>
            <a:r>
              <a:rPr lang="de-DE" sz="1600" spc="-1" dirty="0">
                <a:solidFill>
                  <a:prstClr val="black"/>
                </a:solidFill>
              </a:rPr>
              <a:t> ,,SOTIF[18]‘‘: </a:t>
            </a:r>
          </a:p>
          <a:p>
            <a:pPr defTabSz="914309"/>
            <a:r>
              <a:rPr lang="de-DE" sz="1600" spc="-1" dirty="0">
                <a:solidFill>
                  <a:prstClr val="black"/>
                </a:solidFill>
              </a:rPr>
              <a:t>Erwei­terung der </a:t>
            </a:r>
            <a:r>
              <a:rPr lang="de-DE" sz="1600" spc="-1" dirty="0" err="1">
                <a:solidFill>
                  <a:prstClr val="black"/>
                </a:solidFill>
              </a:rPr>
              <a:t>FuSa</a:t>
            </a:r>
            <a:r>
              <a:rPr lang="de-DE" sz="1600" spc="-1" dirty="0">
                <a:solidFill>
                  <a:prstClr val="black"/>
                </a:solidFill>
              </a:rPr>
              <a:t> mit Berücksichtigung der Systemeinschrän­kungen (Sensorungenauigkeit)..</a:t>
            </a:r>
          </a:p>
          <a:p>
            <a:pPr marL="285750" indent="-285750" defTabSz="914309">
              <a:buFontTx/>
              <a:buChar char="-"/>
            </a:pPr>
            <a:endParaRPr lang="de-DE" sz="1600" spc="-1" dirty="0">
              <a:solidFill>
                <a:prstClr val="black"/>
              </a:solidFill>
            </a:endParaRPr>
          </a:p>
          <a:p>
            <a:pPr defTabSz="914309"/>
            <a:endParaRPr lang="de-DE" spc="-1" dirty="0">
              <a:solidFill>
                <a:prstClr val="black"/>
              </a:solidFill>
              <a:latin typeface="Arial"/>
            </a:endParaRPr>
          </a:p>
          <a:p>
            <a:pPr marL="215978" indent="-215978" defTabSz="914309">
              <a:buClr>
                <a:srgbClr val="000000"/>
              </a:buClr>
              <a:buSzPct val="45000"/>
              <a:buFont typeface="Wingdings" charset="2"/>
              <a:buChar char=""/>
            </a:pPr>
            <a:endParaRPr lang="de-DE" u="sng" spc="-1" dirty="0">
              <a:solidFill>
                <a:prstClr val="black"/>
              </a:solidFill>
              <a:latin typeface="Arial"/>
            </a:endParaRPr>
          </a:p>
        </p:txBody>
      </p:sp>
      <p:sp>
        <p:nvSpPr>
          <p:cNvPr id="15" name="CustomShape 7">
            <a:extLst>
              <a:ext uri="{FF2B5EF4-FFF2-40B4-BE49-F238E27FC236}">
                <a16:creationId xmlns:a16="http://schemas.microsoft.com/office/drawing/2014/main" id="{459D9B0F-802C-4BB6-861C-5A161D714E17}"/>
              </a:ext>
            </a:extLst>
          </p:cNvPr>
          <p:cNvSpPr/>
          <p:nvPr/>
        </p:nvSpPr>
        <p:spPr>
          <a:xfrm>
            <a:off x="7217443" y="5474617"/>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Abb11. Vergleich  zwischen  ISO26262(Grün)  und  ISO/PAS21448(Blau) des SW-­Entwicklungsprozesses [15]</a:t>
            </a:r>
            <a:endParaRPr lang="de-DE" sz="1400" spc="-1" dirty="0">
              <a:solidFill>
                <a:prstClr val="black"/>
              </a:solidFill>
              <a:latin typeface="Arial"/>
            </a:endParaRPr>
          </a:p>
        </p:txBody>
      </p:sp>
      <p:pic>
        <p:nvPicPr>
          <p:cNvPr id="7" name="Grafik 6">
            <a:extLst>
              <a:ext uri="{FF2B5EF4-FFF2-40B4-BE49-F238E27FC236}">
                <a16:creationId xmlns:a16="http://schemas.microsoft.com/office/drawing/2014/main" id="{64FFF53B-B571-4686-9A1E-1B1453BE9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3629" y="2042296"/>
            <a:ext cx="5393543" cy="3160279"/>
          </a:xfrm>
          <a:prstGeom prst="rect">
            <a:avLst/>
          </a:prstGeom>
        </p:spPr>
      </p:pic>
    </p:spTree>
    <p:extLst>
      <p:ext uri="{BB962C8B-B14F-4D97-AF65-F5344CB8AC3E}">
        <p14:creationId xmlns:p14="http://schemas.microsoft.com/office/powerpoint/2010/main" val="816618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11</a:t>
            </a:fld>
            <a:endParaRPr lang="de-DE" sz="1300" spc="-1">
              <a:solidFill>
                <a:prstClr val="black"/>
              </a:solidFill>
              <a:latin typeface="Arial"/>
            </a:endParaRPr>
          </a:p>
        </p:txBody>
      </p:sp>
      <p:sp>
        <p:nvSpPr>
          <p:cNvPr id="268" name="CustomShape 2"/>
          <p:cNvSpPr/>
          <p:nvPr/>
        </p:nvSpPr>
        <p:spPr>
          <a:xfrm>
            <a:off x="365712" y="919406"/>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ea typeface="DejaVu Sans"/>
              </a:rPr>
              <a:t>Stand der Technik</a:t>
            </a:r>
          </a:p>
          <a:p>
            <a:pPr marL="342900" indent="-342900" defTabSz="914309">
              <a:spcBef>
                <a:spcPts val="660"/>
              </a:spcBef>
              <a:buFont typeface="Arial" panose="020B0604020202020204" pitchFamily="34" charset="0"/>
              <a:buChar char="•"/>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000" b="1" spc="-1" dirty="0">
                <a:solidFill>
                  <a:srgbClr val="EF181E"/>
                </a:solidFill>
                <a:latin typeface="Arial"/>
                <a:ea typeface="DejaVu Sans"/>
              </a:rPr>
              <a:t>Sicherheitsstandards</a:t>
            </a:r>
            <a:endParaRPr lang="de-DE" sz="2200" b="1" spc="-1" dirty="0">
              <a:solidFill>
                <a:srgbClr val="EF181E"/>
              </a:solidFill>
              <a:latin typeface="Arial"/>
              <a:ea typeface="DejaVu Sans"/>
            </a:endParaRPr>
          </a:p>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rPr>
              <a:t>	</a:t>
            </a:r>
            <a:endParaRPr lang="de-DE" sz="2200" spc="-1" dirty="0">
              <a:solidFill>
                <a:prstClr val="black"/>
              </a:solidFill>
              <a:latin typeface="Arial"/>
            </a:endParaRP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a:solidFill>
                  <a:srgbClr val="0098A1"/>
                </a:solidFill>
                <a:latin typeface="Arial Narrow"/>
                <a:ea typeface="DejaVu Sans"/>
              </a:rPr>
              <a:t> Simulative Absicherung vernetzter automatisierter Fahrzeuge – Sami Dhiab - 871321</a:t>
            </a:r>
            <a:endParaRPr lang="de-DE" sz="1000" spc="-1">
              <a:solidFill>
                <a:prstClr val="black"/>
              </a:solidFill>
              <a:latin typeface="Arial"/>
            </a:endParaRPr>
          </a:p>
        </p:txBody>
      </p:sp>
      <p:sp>
        <p:nvSpPr>
          <p:cNvPr id="270"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sp>
        <p:nvSpPr>
          <p:cNvPr id="272" name="TextShape 6"/>
          <p:cNvSpPr txBox="1"/>
          <p:nvPr/>
        </p:nvSpPr>
        <p:spPr>
          <a:xfrm>
            <a:off x="274828" y="2042296"/>
            <a:ext cx="4571405" cy="3108555"/>
          </a:xfrm>
          <a:prstGeom prst="rect">
            <a:avLst/>
          </a:prstGeom>
          <a:noFill/>
          <a:ln>
            <a:noFill/>
          </a:ln>
        </p:spPr>
        <p:txBody>
          <a:bodyPr lIns="89988" tIns="44994" rIns="89988" bIns="44994">
            <a:noAutofit/>
          </a:bodyPr>
          <a:lstStyle/>
          <a:p>
            <a:pPr defTabSz="914309"/>
            <a:r>
              <a:rPr lang="de-DE" u="sng" spc="-1" dirty="0">
                <a:solidFill>
                  <a:prstClr val="black"/>
                </a:solidFill>
                <a:latin typeface="Arial"/>
              </a:rPr>
              <a:t>NHTSA[19]</a:t>
            </a:r>
            <a:r>
              <a:rPr lang="de-DE" sz="2000" u="sng" spc="-1" dirty="0">
                <a:solidFill>
                  <a:prstClr val="black"/>
                </a:solidFill>
                <a:latin typeface="Arial"/>
              </a:rPr>
              <a:t>: </a:t>
            </a:r>
          </a:p>
          <a:p>
            <a:pPr defTabSz="914309"/>
            <a:r>
              <a:rPr lang="de-DE" sz="1600" spc="-1" dirty="0">
                <a:solidFill>
                  <a:prstClr val="black"/>
                </a:solidFill>
              </a:rPr>
              <a:t>- eine Agentur der US­-Bundesregierung für Verkehrssicherheit.</a:t>
            </a:r>
          </a:p>
          <a:p>
            <a:pPr defTabSz="914309"/>
            <a:r>
              <a:rPr lang="de-DE" sz="1600" spc="-1" dirty="0">
                <a:solidFill>
                  <a:prstClr val="black"/>
                </a:solidFill>
                <a:latin typeface="Arial"/>
              </a:rPr>
              <a:t>- ,,</a:t>
            </a:r>
            <a:r>
              <a:rPr lang="en-US" sz="1600" spc="-1" dirty="0">
                <a:solidFill>
                  <a:prstClr val="black"/>
                </a:solidFill>
              </a:rPr>
              <a:t>A Framework for Automated Driving System Testable Cases and Scen­arios (2018, [20])’’</a:t>
            </a:r>
            <a:endParaRPr lang="de-DE" sz="1600" spc="-1" dirty="0">
              <a:solidFill>
                <a:prstClr val="black"/>
              </a:solidFill>
              <a:latin typeface="Arial"/>
            </a:endParaRPr>
          </a:p>
          <a:p>
            <a:pPr marL="285750" indent="-285750" defTabSz="914309">
              <a:buFontTx/>
              <a:buChar char="-"/>
            </a:pPr>
            <a:endParaRPr lang="de-DE" sz="1600" spc="-1" dirty="0">
              <a:solidFill>
                <a:prstClr val="black"/>
              </a:solidFill>
            </a:endParaRPr>
          </a:p>
          <a:p>
            <a:pPr defTabSz="914309"/>
            <a:endParaRPr lang="de-DE" spc="-1" dirty="0">
              <a:solidFill>
                <a:prstClr val="black"/>
              </a:solidFill>
              <a:latin typeface="Arial"/>
            </a:endParaRPr>
          </a:p>
          <a:p>
            <a:pPr marL="215978" indent="-215978" defTabSz="914309">
              <a:buClr>
                <a:srgbClr val="000000"/>
              </a:buClr>
              <a:buSzPct val="45000"/>
              <a:buFont typeface="Wingdings" charset="2"/>
              <a:buChar char=""/>
            </a:pPr>
            <a:endParaRPr lang="de-DE" u="sng" spc="-1" dirty="0">
              <a:solidFill>
                <a:prstClr val="black"/>
              </a:solidFill>
              <a:latin typeface="Arial"/>
            </a:endParaRPr>
          </a:p>
        </p:txBody>
      </p:sp>
      <p:sp>
        <p:nvSpPr>
          <p:cNvPr id="15" name="CustomShape 7">
            <a:extLst>
              <a:ext uri="{FF2B5EF4-FFF2-40B4-BE49-F238E27FC236}">
                <a16:creationId xmlns:a16="http://schemas.microsoft.com/office/drawing/2014/main" id="{459D9B0F-802C-4BB6-861C-5A161D714E17}"/>
              </a:ext>
            </a:extLst>
          </p:cNvPr>
          <p:cNvSpPr/>
          <p:nvPr/>
        </p:nvSpPr>
        <p:spPr>
          <a:xfrm>
            <a:off x="1005738" y="5987448"/>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Abb12. Konventioneller Testzyklus[20]</a:t>
            </a:r>
            <a:endParaRPr lang="de-DE" sz="1400" spc="-1" dirty="0">
              <a:solidFill>
                <a:prstClr val="black"/>
              </a:solidFill>
              <a:latin typeface="Arial"/>
            </a:endParaRPr>
          </a:p>
        </p:txBody>
      </p:sp>
      <p:pic>
        <p:nvPicPr>
          <p:cNvPr id="3" name="Grafik 2">
            <a:extLst>
              <a:ext uri="{FF2B5EF4-FFF2-40B4-BE49-F238E27FC236}">
                <a16:creationId xmlns:a16="http://schemas.microsoft.com/office/drawing/2014/main" id="{F41EEE14-2DDB-4C32-810B-BBE5D1A9C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35" y="3746118"/>
            <a:ext cx="2758624" cy="2238129"/>
          </a:xfrm>
          <a:prstGeom prst="rect">
            <a:avLst/>
          </a:prstGeom>
        </p:spPr>
      </p:pic>
      <p:sp>
        <p:nvSpPr>
          <p:cNvPr id="4" name="Rechteck: abgerundete Ecken 3">
            <a:extLst>
              <a:ext uri="{FF2B5EF4-FFF2-40B4-BE49-F238E27FC236}">
                <a16:creationId xmlns:a16="http://schemas.microsoft.com/office/drawing/2014/main" id="{A923B161-C44B-414D-AFF6-458FC76F1FF0}"/>
              </a:ext>
            </a:extLst>
          </p:cNvPr>
          <p:cNvSpPr/>
          <p:nvPr/>
        </p:nvSpPr>
        <p:spPr>
          <a:xfrm>
            <a:off x="1533101" y="3758772"/>
            <a:ext cx="1514901" cy="80194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pic>
        <p:nvPicPr>
          <p:cNvPr id="6" name="Grafik 5">
            <a:extLst>
              <a:ext uri="{FF2B5EF4-FFF2-40B4-BE49-F238E27FC236}">
                <a16:creationId xmlns:a16="http://schemas.microsoft.com/office/drawing/2014/main" id="{D104FE74-20FB-421D-8C7A-F3EC769F45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7576" y="1204505"/>
            <a:ext cx="3380821" cy="1993497"/>
          </a:xfrm>
          <a:prstGeom prst="rect">
            <a:avLst/>
          </a:prstGeom>
        </p:spPr>
      </p:pic>
      <p:sp>
        <p:nvSpPr>
          <p:cNvPr id="14" name="CustomShape 7">
            <a:extLst>
              <a:ext uri="{FF2B5EF4-FFF2-40B4-BE49-F238E27FC236}">
                <a16:creationId xmlns:a16="http://schemas.microsoft.com/office/drawing/2014/main" id="{758F045A-FF41-4472-9CA8-541496B480B9}"/>
              </a:ext>
            </a:extLst>
          </p:cNvPr>
          <p:cNvSpPr/>
          <p:nvPr/>
        </p:nvSpPr>
        <p:spPr>
          <a:xfrm>
            <a:off x="7807225" y="3360046"/>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Abb13. Testszenario Matrix [20]</a:t>
            </a:r>
            <a:endParaRPr lang="de-DE" sz="1400" spc="-1" dirty="0">
              <a:solidFill>
                <a:prstClr val="black"/>
              </a:solidFill>
              <a:latin typeface="Arial"/>
            </a:endParaRPr>
          </a:p>
        </p:txBody>
      </p:sp>
      <p:sp>
        <p:nvSpPr>
          <p:cNvPr id="8" name="Textfeld 7">
            <a:extLst>
              <a:ext uri="{FF2B5EF4-FFF2-40B4-BE49-F238E27FC236}">
                <a16:creationId xmlns:a16="http://schemas.microsoft.com/office/drawing/2014/main" id="{D68D4DEC-C27C-4992-ABD4-6E422F90C26C}"/>
              </a:ext>
            </a:extLst>
          </p:cNvPr>
          <p:cNvSpPr txBox="1"/>
          <p:nvPr/>
        </p:nvSpPr>
        <p:spPr>
          <a:xfrm>
            <a:off x="7080558" y="3872310"/>
            <a:ext cx="4399837" cy="2062103"/>
          </a:xfrm>
          <a:prstGeom prst="rect">
            <a:avLst/>
          </a:prstGeom>
          <a:noFill/>
        </p:spPr>
        <p:txBody>
          <a:bodyPr wrap="square" rtlCol="0">
            <a:spAutoFit/>
          </a:bodyPr>
          <a:lstStyle/>
          <a:p>
            <a:pPr marL="285750" indent="-285750">
              <a:buFont typeface="Arial" panose="020B0604020202020204" pitchFamily="34" charset="0"/>
              <a:buChar char="•"/>
            </a:pPr>
            <a:r>
              <a:rPr lang="de-DE" sz="1600" dirty="0"/>
              <a:t>taktische Manöververhalte (z.B. Spurverfolgung, Spurwechsel..)</a:t>
            </a:r>
          </a:p>
          <a:p>
            <a:pPr marL="285750" indent="-285750">
              <a:buFont typeface="Arial" panose="020B0604020202020204" pitchFamily="34" charset="0"/>
              <a:buChar char="•"/>
            </a:pPr>
            <a:r>
              <a:rPr lang="de-DE" sz="1600" dirty="0"/>
              <a:t>ODD ­Elemente:  (z.B. Fahrbahn­typ, Verkehrsbedingungen)</a:t>
            </a:r>
          </a:p>
          <a:p>
            <a:pPr marL="285750" indent="-285750">
              <a:buFont typeface="Arial" panose="020B0604020202020204" pitchFamily="34" charset="0"/>
              <a:buChar char="•"/>
            </a:pPr>
            <a:r>
              <a:rPr lang="de-DE" sz="1600" dirty="0"/>
              <a:t>OEDR ­Verhalten: (z.B. Fahrzeuge, Fußgänger, Verkehrssignale..)</a:t>
            </a:r>
          </a:p>
          <a:p>
            <a:pPr marL="285750" indent="-285750">
              <a:buFont typeface="Arial" panose="020B0604020202020204" pitchFamily="34" charset="0"/>
              <a:buChar char="•"/>
            </a:pPr>
            <a:r>
              <a:rPr lang="de-DE" sz="1600" dirty="0"/>
              <a:t>Ausfallmodus­ Verhalten: (z.B. durch Injektion von Fehlern)</a:t>
            </a:r>
          </a:p>
        </p:txBody>
      </p:sp>
    </p:spTree>
    <p:extLst>
      <p:ext uri="{BB962C8B-B14F-4D97-AF65-F5344CB8AC3E}">
        <p14:creationId xmlns:p14="http://schemas.microsoft.com/office/powerpoint/2010/main" val="2473818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12</a:t>
            </a:fld>
            <a:endParaRPr lang="de-DE" sz="1300" spc="-1">
              <a:solidFill>
                <a:prstClr val="black"/>
              </a:solidFill>
              <a:latin typeface="Arial"/>
            </a:endParaRPr>
          </a:p>
        </p:txBody>
      </p:sp>
      <p:sp>
        <p:nvSpPr>
          <p:cNvPr id="268" name="CustomShape 2"/>
          <p:cNvSpPr/>
          <p:nvPr/>
        </p:nvSpPr>
        <p:spPr>
          <a:xfrm>
            <a:off x="365712" y="919406"/>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ea typeface="DejaVu Sans"/>
              </a:rPr>
              <a:t>Stand der Technik</a:t>
            </a:r>
          </a:p>
          <a:p>
            <a:pPr marL="342900" indent="-342900" defTabSz="914309">
              <a:spcBef>
                <a:spcPts val="660"/>
              </a:spcBef>
              <a:buFont typeface="Arial" panose="020B0604020202020204" pitchFamily="34" charset="0"/>
              <a:buChar char="•"/>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000" b="1" spc="-1" dirty="0">
                <a:solidFill>
                  <a:srgbClr val="EF181E"/>
                </a:solidFill>
                <a:latin typeface="Arial"/>
                <a:ea typeface="DejaVu Sans"/>
              </a:rPr>
              <a:t>Sicherheitsstandards</a:t>
            </a:r>
            <a:endParaRPr lang="de-DE" sz="2200" b="1" spc="-1" dirty="0">
              <a:solidFill>
                <a:srgbClr val="EF181E"/>
              </a:solidFill>
              <a:latin typeface="Arial"/>
              <a:ea typeface="DejaVu Sans"/>
            </a:endParaRPr>
          </a:p>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rPr>
              <a:t>	</a:t>
            </a:r>
            <a:endParaRPr lang="de-DE" sz="2200" spc="-1" dirty="0">
              <a:solidFill>
                <a:prstClr val="black"/>
              </a:solidFill>
              <a:latin typeface="Arial"/>
            </a:endParaRP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a:solidFill>
                  <a:srgbClr val="0098A1"/>
                </a:solidFill>
                <a:latin typeface="Arial Narrow"/>
                <a:ea typeface="DejaVu Sans"/>
              </a:rPr>
              <a:t> Simulative Absicherung vernetzter automatisierter Fahrzeuge – Sami Dhiab - 871321</a:t>
            </a:r>
            <a:endParaRPr lang="de-DE" sz="1000" spc="-1">
              <a:solidFill>
                <a:prstClr val="black"/>
              </a:solidFill>
              <a:latin typeface="Arial"/>
            </a:endParaRPr>
          </a:p>
        </p:txBody>
      </p:sp>
      <p:sp>
        <p:nvSpPr>
          <p:cNvPr id="270"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sp>
        <p:nvSpPr>
          <p:cNvPr id="272" name="TextShape 6"/>
          <p:cNvSpPr txBox="1"/>
          <p:nvPr/>
        </p:nvSpPr>
        <p:spPr>
          <a:xfrm>
            <a:off x="274828" y="2042296"/>
            <a:ext cx="4571405" cy="3498695"/>
          </a:xfrm>
          <a:prstGeom prst="rect">
            <a:avLst/>
          </a:prstGeom>
          <a:noFill/>
          <a:ln>
            <a:noFill/>
          </a:ln>
        </p:spPr>
        <p:txBody>
          <a:bodyPr lIns="89988" tIns="44994" rIns="89988" bIns="44994">
            <a:noAutofit/>
          </a:bodyPr>
          <a:lstStyle/>
          <a:p>
            <a:pPr defTabSz="914309"/>
            <a:r>
              <a:rPr lang="de-DE" u="sng" spc="-1" dirty="0">
                <a:solidFill>
                  <a:prstClr val="black"/>
                </a:solidFill>
                <a:latin typeface="Arial"/>
              </a:rPr>
              <a:t>PEGASUS</a:t>
            </a:r>
            <a:r>
              <a:rPr lang="de-DE" sz="2000" u="sng" spc="-1" dirty="0">
                <a:solidFill>
                  <a:prstClr val="black"/>
                </a:solidFill>
                <a:latin typeface="Arial"/>
              </a:rPr>
              <a:t>: </a:t>
            </a:r>
          </a:p>
          <a:p>
            <a:pPr marL="285750" indent="-285750" defTabSz="914309">
              <a:buFontTx/>
              <a:buChar char="-"/>
            </a:pPr>
            <a:r>
              <a:rPr lang="de-DE" sz="1600" spc="-1" dirty="0">
                <a:solidFill>
                  <a:prstClr val="black"/>
                </a:solidFill>
              </a:rPr>
              <a:t>Verfahren um automatisierte Fahr­funktionen zu testen</a:t>
            </a:r>
            <a:r>
              <a:rPr lang="en-US" sz="1600" spc="-1" dirty="0">
                <a:solidFill>
                  <a:prstClr val="black"/>
                </a:solidFill>
              </a:rPr>
              <a:t> [21]</a:t>
            </a:r>
            <a:endParaRPr lang="de-DE" sz="1600" spc="-1" dirty="0">
              <a:solidFill>
                <a:prstClr val="black"/>
              </a:solidFill>
            </a:endParaRPr>
          </a:p>
          <a:p>
            <a:pPr marL="285750" indent="-285750" defTabSz="914309">
              <a:buFontTx/>
              <a:buChar char="-"/>
            </a:pPr>
            <a:r>
              <a:rPr lang="de-DE" sz="1600" spc="-1" dirty="0">
                <a:solidFill>
                  <a:prstClr val="black"/>
                </a:solidFill>
              </a:rPr>
              <a:t>Toolchain: </a:t>
            </a:r>
          </a:p>
          <a:p>
            <a:pPr marL="800100" lvl="1" indent="-342900" defTabSz="914309">
              <a:buFont typeface="+mj-lt"/>
              <a:buAutoNum type="arabicPeriod"/>
            </a:pPr>
            <a:r>
              <a:rPr lang="de-DE" sz="1400" spc="-1" dirty="0">
                <a:solidFill>
                  <a:prstClr val="black"/>
                </a:solidFill>
              </a:rPr>
              <a:t>Szenarien werden aus Verkehrsdaten (FOT</a:t>
            </a:r>
            <a:r>
              <a:rPr lang="de-DE" sz="1400" spc="-1" baseline="33000" dirty="0">
                <a:solidFill>
                  <a:prstClr val="black"/>
                </a:solidFill>
              </a:rPr>
              <a:t>1</a:t>
            </a:r>
            <a:r>
              <a:rPr lang="de-DE" sz="1400" spc="-1" dirty="0">
                <a:solidFill>
                  <a:prstClr val="black"/>
                </a:solidFill>
              </a:rPr>
              <a:t>, NDS</a:t>
            </a:r>
            <a:r>
              <a:rPr lang="de-DE" sz="1400" spc="-1" baseline="33000" dirty="0">
                <a:solidFill>
                  <a:prstClr val="black"/>
                </a:solidFill>
              </a:rPr>
              <a:t>2</a:t>
            </a:r>
            <a:r>
              <a:rPr lang="de-DE" sz="1400" spc="-1" dirty="0">
                <a:solidFill>
                  <a:prstClr val="black"/>
                </a:solidFill>
              </a:rPr>
              <a:t>, Unfälle..) extrahiert und in der Datenbank gespeichert.</a:t>
            </a:r>
          </a:p>
          <a:p>
            <a:pPr marL="800100" lvl="1" indent="-342900" defTabSz="914309">
              <a:buFont typeface="+mj-lt"/>
              <a:buAutoNum type="arabicPeriod"/>
            </a:pPr>
            <a:r>
              <a:rPr lang="de-DE" sz="1400" spc="-1" dirty="0">
                <a:solidFill>
                  <a:prstClr val="black"/>
                </a:solidFill>
              </a:rPr>
              <a:t>Mittels des ,,Test Automation Tool'' werden Testfälle mit festen Parametern erstellt.</a:t>
            </a:r>
          </a:p>
          <a:p>
            <a:pPr marL="800100" lvl="1" indent="-342900" defTabSz="914309">
              <a:buFont typeface="+mj-lt"/>
              <a:buAutoNum type="arabicPeriod"/>
            </a:pPr>
            <a:r>
              <a:rPr lang="de-DE" sz="1400" spc="-1" dirty="0"/>
              <a:t>Testfälle werden via ,,Simulation Tool‘‘ simuliert.</a:t>
            </a:r>
          </a:p>
          <a:p>
            <a:pPr marL="800100" lvl="1" indent="-342900" defTabSz="914309">
              <a:buFont typeface="+mj-lt"/>
              <a:buAutoNum type="arabicPeriod"/>
            </a:pPr>
            <a:r>
              <a:rPr lang="de-DE" sz="1400" spc="-1" dirty="0">
                <a:solidFill>
                  <a:prstClr val="black"/>
                </a:solidFill>
              </a:rPr>
              <a:t>Simulation Ergebnis wird durch Evaluation Metriken ausgewertet.</a:t>
            </a:r>
          </a:p>
          <a:p>
            <a:pPr marL="800100" lvl="1" indent="-342900" defTabSz="914309">
              <a:buFont typeface="+mj-lt"/>
              <a:buAutoNum type="arabicPeriod"/>
            </a:pPr>
            <a:r>
              <a:rPr lang="de-DE" sz="1400" spc="-1" dirty="0">
                <a:solidFill>
                  <a:prstClr val="black"/>
                </a:solidFill>
              </a:rPr>
              <a:t>Gesamtergebnis </a:t>
            </a:r>
          </a:p>
          <a:p>
            <a:pPr marL="800100" lvl="1" indent="-342900" defTabSz="914309">
              <a:buFont typeface="+mj-lt"/>
              <a:buAutoNum type="arabicPeriod"/>
            </a:pPr>
            <a:endParaRPr lang="de-DE" sz="1400" spc="-1" dirty="0">
              <a:solidFill>
                <a:prstClr val="black"/>
              </a:solidFill>
            </a:endParaRPr>
          </a:p>
          <a:p>
            <a:pPr lvl="1" defTabSz="914309"/>
            <a:endParaRPr lang="de-DE" sz="1600" spc="-1" dirty="0">
              <a:solidFill>
                <a:prstClr val="black"/>
              </a:solidFill>
            </a:endParaRPr>
          </a:p>
          <a:p>
            <a:pPr lvl="1" defTabSz="914309"/>
            <a:r>
              <a:rPr lang="de-DE" sz="1400" spc="-1" baseline="33000" dirty="0">
                <a:solidFill>
                  <a:prstClr val="black"/>
                </a:solidFill>
              </a:rPr>
              <a:t>1</a:t>
            </a:r>
            <a:r>
              <a:rPr lang="de-DE" sz="1400" spc="-1" dirty="0">
                <a:solidFill>
                  <a:prstClr val="black"/>
                </a:solidFill>
              </a:rPr>
              <a:t>Field Operation </a:t>
            </a:r>
            <a:r>
              <a:rPr lang="de-DE" sz="1400" spc="-1" dirty="0" err="1">
                <a:solidFill>
                  <a:prstClr val="black"/>
                </a:solidFill>
              </a:rPr>
              <a:t>Testing</a:t>
            </a:r>
            <a:endParaRPr lang="de-DE" sz="1400" spc="-1" dirty="0">
              <a:solidFill>
                <a:prstClr val="black"/>
              </a:solidFill>
            </a:endParaRPr>
          </a:p>
          <a:p>
            <a:pPr lvl="1" defTabSz="914309"/>
            <a:r>
              <a:rPr lang="de-DE" sz="1400" spc="-1" baseline="33000" dirty="0">
                <a:solidFill>
                  <a:prstClr val="black"/>
                </a:solidFill>
              </a:rPr>
              <a:t>2</a:t>
            </a:r>
            <a:r>
              <a:rPr lang="de-DE" sz="1400" spc="-1" dirty="0">
                <a:solidFill>
                  <a:prstClr val="black"/>
                </a:solidFill>
              </a:rPr>
              <a:t>naturalistic </a:t>
            </a:r>
            <a:r>
              <a:rPr lang="de-DE" sz="1400" spc="-1" dirty="0" err="1">
                <a:solidFill>
                  <a:prstClr val="black"/>
                </a:solidFill>
              </a:rPr>
              <a:t>driving</a:t>
            </a:r>
            <a:r>
              <a:rPr lang="de-DE" sz="1400" spc="-1" dirty="0">
                <a:solidFill>
                  <a:prstClr val="black"/>
                </a:solidFill>
              </a:rPr>
              <a:t> </a:t>
            </a:r>
            <a:r>
              <a:rPr lang="de-DE" sz="1400" spc="-1" dirty="0" err="1">
                <a:solidFill>
                  <a:prstClr val="black"/>
                </a:solidFill>
              </a:rPr>
              <a:t>study</a:t>
            </a:r>
            <a:endParaRPr lang="de-DE" sz="1400" spc="-1" dirty="0">
              <a:solidFill>
                <a:prstClr val="black"/>
              </a:solidFill>
            </a:endParaRPr>
          </a:p>
          <a:p>
            <a:pPr lvl="1" defTabSz="914309"/>
            <a:endParaRPr lang="de-DE" sz="1400" spc="-1" dirty="0">
              <a:solidFill>
                <a:prstClr val="black"/>
              </a:solidFill>
            </a:endParaRPr>
          </a:p>
          <a:p>
            <a:pPr marL="800100" lvl="1" indent="-342900" defTabSz="914309">
              <a:buFont typeface="+mj-lt"/>
              <a:buAutoNum type="arabicPeriod"/>
            </a:pPr>
            <a:endParaRPr lang="de-DE" spc="-1" dirty="0">
              <a:solidFill>
                <a:prstClr val="black"/>
              </a:solidFill>
              <a:latin typeface="Arial"/>
            </a:endParaRPr>
          </a:p>
          <a:p>
            <a:pPr marL="215978" indent="-215978" defTabSz="914309">
              <a:buClr>
                <a:srgbClr val="000000"/>
              </a:buClr>
              <a:buSzPct val="45000"/>
              <a:buFont typeface="Wingdings" charset="2"/>
              <a:buChar char=""/>
            </a:pPr>
            <a:endParaRPr lang="de-DE" u="sng" spc="-1" dirty="0">
              <a:solidFill>
                <a:prstClr val="black"/>
              </a:solidFill>
              <a:latin typeface="Arial"/>
            </a:endParaRPr>
          </a:p>
        </p:txBody>
      </p:sp>
      <p:sp>
        <p:nvSpPr>
          <p:cNvPr id="15" name="CustomShape 7">
            <a:extLst>
              <a:ext uri="{FF2B5EF4-FFF2-40B4-BE49-F238E27FC236}">
                <a16:creationId xmlns:a16="http://schemas.microsoft.com/office/drawing/2014/main" id="{459D9B0F-802C-4BB6-861C-5A161D714E17}"/>
              </a:ext>
            </a:extLst>
          </p:cNvPr>
          <p:cNvSpPr/>
          <p:nvPr/>
        </p:nvSpPr>
        <p:spPr>
          <a:xfrm>
            <a:off x="6956161" y="5956561"/>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Abb14. PEGASUS Toolchain [21]</a:t>
            </a:r>
            <a:endParaRPr lang="de-DE" sz="1400" spc="-1" dirty="0">
              <a:solidFill>
                <a:prstClr val="black"/>
              </a:solidFill>
              <a:latin typeface="Arial"/>
            </a:endParaRPr>
          </a:p>
        </p:txBody>
      </p:sp>
      <p:sp>
        <p:nvSpPr>
          <p:cNvPr id="14" name="CustomShape 7">
            <a:extLst>
              <a:ext uri="{FF2B5EF4-FFF2-40B4-BE49-F238E27FC236}">
                <a16:creationId xmlns:a16="http://schemas.microsoft.com/office/drawing/2014/main" id="{758F045A-FF41-4472-9CA8-541496B480B9}"/>
              </a:ext>
            </a:extLst>
          </p:cNvPr>
          <p:cNvSpPr/>
          <p:nvPr/>
        </p:nvSpPr>
        <p:spPr>
          <a:xfrm>
            <a:off x="8503261" y="6119924"/>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endParaRPr lang="de-DE" sz="1400" spc="-1" dirty="0">
              <a:solidFill>
                <a:prstClr val="black"/>
              </a:solidFill>
              <a:latin typeface="Arial"/>
            </a:endParaRPr>
          </a:p>
        </p:txBody>
      </p:sp>
      <p:pic>
        <p:nvPicPr>
          <p:cNvPr id="5" name="Grafik 4">
            <a:extLst>
              <a:ext uri="{FF2B5EF4-FFF2-40B4-BE49-F238E27FC236}">
                <a16:creationId xmlns:a16="http://schemas.microsoft.com/office/drawing/2014/main" id="{9C99D1E8-A234-473C-B113-2AF10BBF0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0079" y="860879"/>
            <a:ext cx="6417093" cy="5076634"/>
          </a:xfrm>
          <a:prstGeom prst="rect">
            <a:avLst/>
          </a:prstGeom>
        </p:spPr>
      </p:pic>
      <p:sp>
        <p:nvSpPr>
          <p:cNvPr id="7" name="Textfeld 6">
            <a:extLst>
              <a:ext uri="{FF2B5EF4-FFF2-40B4-BE49-F238E27FC236}">
                <a16:creationId xmlns:a16="http://schemas.microsoft.com/office/drawing/2014/main" id="{23652F05-1CED-46FA-9349-32AECD0425A0}"/>
              </a:ext>
            </a:extLst>
          </p:cNvPr>
          <p:cNvSpPr txBox="1"/>
          <p:nvPr/>
        </p:nvSpPr>
        <p:spPr>
          <a:xfrm>
            <a:off x="5584109" y="948910"/>
            <a:ext cx="241605" cy="369332"/>
          </a:xfrm>
          <a:prstGeom prst="rect">
            <a:avLst/>
          </a:prstGeom>
          <a:noFill/>
        </p:spPr>
        <p:txBody>
          <a:bodyPr wrap="square" rtlCol="0">
            <a:spAutoFit/>
          </a:bodyPr>
          <a:lstStyle/>
          <a:p>
            <a:r>
              <a:rPr lang="de-DE" dirty="0">
                <a:solidFill>
                  <a:srgbClr val="00B050"/>
                </a:solidFill>
              </a:rPr>
              <a:t>1</a:t>
            </a:r>
          </a:p>
        </p:txBody>
      </p:sp>
      <p:sp>
        <p:nvSpPr>
          <p:cNvPr id="16" name="Textfeld 15">
            <a:extLst>
              <a:ext uri="{FF2B5EF4-FFF2-40B4-BE49-F238E27FC236}">
                <a16:creationId xmlns:a16="http://schemas.microsoft.com/office/drawing/2014/main" id="{B954DAD4-A61D-4A01-BC56-CBC14DEF62B9}"/>
              </a:ext>
            </a:extLst>
          </p:cNvPr>
          <p:cNvSpPr txBox="1"/>
          <p:nvPr/>
        </p:nvSpPr>
        <p:spPr>
          <a:xfrm>
            <a:off x="8685309" y="841831"/>
            <a:ext cx="222561" cy="369332"/>
          </a:xfrm>
          <a:prstGeom prst="rect">
            <a:avLst/>
          </a:prstGeom>
          <a:noFill/>
        </p:spPr>
        <p:txBody>
          <a:bodyPr wrap="square" rtlCol="0">
            <a:spAutoFit/>
          </a:bodyPr>
          <a:lstStyle/>
          <a:p>
            <a:r>
              <a:rPr lang="de-DE" dirty="0">
                <a:solidFill>
                  <a:srgbClr val="00B050"/>
                </a:solidFill>
              </a:rPr>
              <a:t>2</a:t>
            </a:r>
          </a:p>
        </p:txBody>
      </p:sp>
      <p:sp>
        <p:nvSpPr>
          <p:cNvPr id="17" name="Textfeld 16">
            <a:extLst>
              <a:ext uri="{FF2B5EF4-FFF2-40B4-BE49-F238E27FC236}">
                <a16:creationId xmlns:a16="http://schemas.microsoft.com/office/drawing/2014/main" id="{0F3E4A4C-2127-4542-B8F1-00D12C8F4D5C}"/>
              </a:ext>
            </a:extLst>
          </p:cNvPr>
          <p:cNvSpPr txBox="1"/>
          <p:nvPr/>
        </p:nvSpPr>
        <p:spPr>
          <a:xfrm>
            <a:off x="6469040" y="3873769"/>
            <a:ext cx="316492" cy="369332"/>
          </a:xfrm>
          <a:prstGeom prst="rect">
            <a:avLst/>
          </a:prstGeom>
          <a:noFill/>
        </p:spPr>
        <p:txBody>
          <a:bodyPr wrap="square" rtlCol="0">
            <a:spAutoFit/>
          </a:bodyPr>
          <a:lstStyle/>
          <a:p>
            <a:r>
              <a:rPr lang="de-DE" dirty="0">
                <a:solidFill>
                  <a:srgbClr val="00B050"/>
                </a:solidFill>
              </a:rPr>
              <a:t>3</a:t>
            </a:r>
          </a:p>
        </p:txBody>
      </p:sp>
      <p:sp>
        <p:nvSpPr>
          <p:cNvPr id="18" name="Textfeld 17">
            <a:extLst>
              <a:ext uri="{FF2B5EF4-FFF2-40B4-BE49-F238E27FC236}">
                <a16:creationId xmlns:a16="http://schemas.microsoft.com/office/drawing/2014/main" id="{9A995803-AC76-440A-8E9B-BB16532F8D6E}"/>
              </a:ext>
            </a:extLst>
          </p:cNvPr>
          <p:cNvSpPr txBox="1"/>
          <p:nvPr/>
        </p:nvSpPr>
        <p:spPr>
          <a:xfrm>
            <a:off x="9470809" y="4072162"/>
            <a:ext cx="2399730" cy="369332"/>
          </a:xfrm>
          <a:prstGeom prst="rect">
            <a:avLst/>
          </a:prstGeom>
          <a:noFill/>
        </p:spPr>
        <p:txBody>
          <a:bodyPr wrap="square" rtlCol="0">
            <a:spAutoFit/>
          </a:bodyPr>
          <a:lstStyle/>
          <a:p>
            <a:r>
              <a:rPr lang="de-DE" dirty="0">
                <a:solidFill>
                  <a:srgbClr val="00B050"/>
                </a:solidFill>
              </a:rPr>
              <a:t>4</a:t>
            </a:r>
          </a:p>
        </p:txBody>
      </p:sp>
      <p:sp>
        <p:nvSpPr>
          <p:cNvPr id="19" name="Textfeld 18">
            <a:extLst>
              <a:ext uri="{FF2B5EF4-FFF2-40B4-BE49-F238E27FC236}">
                <a16:creationId xmlns:a16="http://schemas.microsoft.com/office/drawing/2014/main" id="{9E125711-8797-4B87-BDF6-56FD967A5A4D}"/>
              </a:ext>
            </a:extLst>
          </p:cNvPr>
          <p:cNvSpPr txBox="1"/>
          <p:nvPr/>
        </p:nvSpPr>
        <p:spPr>
          <a:xfrm>
            <a:off x="10740624" y="3990997"/>
            <a:ext cx="2399730" cy="369332"/>
          </a:xfrm>
          <a:prstGeom prst="rect">
            <a:avLst/>
          </a:prstGeom>
          <a:noFill/>
        </p:spPr>
        <p:txBody>
          <a:bodyPr wrap="square" rtlCol="0">
            <a:spAutoFit/>
          </a:bodyPr>
          <a:lstStyle/>
          <a:p>
            <a:r>
              <a:rPr lang="de-DE" dirty="0">
                <a:solidFill>
                  <a:srgbClr val="00B050"/>
                </a:solidFill>
              </a:rPr>
              <a:t>5</a:t>
            </a:r>
          </a:p>
        </p:txBody>
      </p:sp>
    </p:spTree>
    <p:extLst>
      <p:ext uri="{BB962C8B-B14F-4D97-AF65-F5344CB8AC3E}">
        <p14:creationId xmlns:p14="http://schemas.microsoft.com/office/powerpoint/2010/main" val="521443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13</a:t>
            </a:fld>
            <a:endParaRPr lang="de-DE" sz="1300" spc="-1">
              <a:solidFill>
                <a:prstClr val="black"/>
              </a:solidFill>
              <a:latin typeface="Arial"/>
            </a:endParaRPr>
          </a:p>
        </p:txBody>
      </p:sp>
      <p:sp>
        <p:nvSpPr>
          <p:cNvPr id="268" name="CustomShape 2"/>
          <p:cNvSpPr/>
          <p:nvPr/>
        </p:nvSpPr>
        <p:spPr>
          <a:xfrm>
            <a:off x="365712" y="919406"/>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ea typeface="DejaVu Sans"/>
              </a:rPr>
              <a:t>Implementierung</a:t>
            </a:r>
          </a:p>
          <a:p>
            <a:pPr marL="342900" indent="-342900" defTabSz="914309">
              <a:spcBef>
                <a:spcPts val="660"/>
              </a:spcBef>
              <a:buFont typeface="Arial" panose="020B0604020202020204" pitchFamily="34" charset="0"/>
              <a:buChar char="•"/>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000" b="1" spc="-1" dirty="0" err="1">
                <a:solidFill>
                  <a:srgbClr val="EF181E"/>
                </a:solidFill>
                <a:latin typeface="Arial"/>
                <a:ea typeface="DejaVu Sans"/>
              </a:rPr>
              <a:t>ADORe</a:t>
            </a:r>
            <a:r>
              <a:rPr lang="de-DE" sz="2000" b="1" spc="-1" dirty="0">
                <a:solidFill>
                  <a:srgbClr val="EF181E"/>
                </a:solidFill>
                <a:latin typeface="Arial"/>
                <a:ea typeface="DejaVu Sans"/>
              </a:rPr>
              <a:t> Framework</a:t>
            </a:r>
            <a:endParaRPr lang="de-DE" sz="2200" b="1" spc="-1" dirty="0">
              <a:solidFill>
                <a:srgbClr val="EF181E"/>
              </a:solidFill>
              <a:latin typeface="Arial"/>
              <a:ea typeface="DejaVu Sans"/>
            </a:endParaRPr>
          </a:p>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rPr>
              <a:t>	</a:t>
            </a:r>
            <a:endParaRPr lang="de-DE" sz="2200" spc="-1" dirty="0">
              <a:solidFill>
                <a:prstClr val="black"/>
              </a:solidFill>
              <a:latin typeface="Arial"/>
            </a:endParaRP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a:solidFill>
                  <a:srgbClr val="0098A1"/>
                </a:solidFill>
                <a:latin typeface="Arial Narrow"/>
                <a:ea typeface="DejaVu Sans"/>
              </a:rPr>
              <a:t> Simulative Absicherung vernetzter automatisierter Fahrzeuge – Sami Dhiab - 871321</a:t>
            </a:r>
            <a:endParaRPr lang="de-DE" sz="1000" spc="-1">
              <a:solidFill>
                <a:prstClr val="black"/>
              </a:solidFill>
              <a:latin typeface="Arial"/>
            </a:endParaRPr>
          </a:p>
        </p:txBody>
      </p:sp>
      <p:sp>
        <p:nvSpPr>
          <p:cNvPr id="270"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sp>
        <p:nvSpPr>
          <p:cNvPr id="272" name="TextShape 6"/>
          <p:cNvSpPr txBox="1"/>
          <p:nvPr/>
        </p:nvSpPr>
        <p:spPr>
          <a:xfrm>
            <a:off x="274828" y="2042296"/>
            <a:ext cx="4571405" cy="3498695"/>
          </a:xfrm>
          <a:prstGeom prst="rect">
            <a:avLst/>
          </a:prstGeom>
          <a:noFill/>
          <a:ln>
            <a:noFill/>
          </a:ln>
        </p:spPr>
        <p:txBody>
          <a:bodyPr lIns="89988" tIns="44994" rIns="89988" bIns="44994">
            <a:noAutofit/>
          </a:bodyPr>
          <a:lstStyle/>
          <a:p>
            <a:pPr marL="285750" indent="-285750" defTabSz="914309">
              <a:buFont typeface="Arial" panose="020B0604020202020204" pitchFamily="34" charset="0"/>
              <a:buChar char="•"/>
            </a:pPr>
            <a:r>
              <a:rPr lang="en-US" sz="1600" dirty="0"/>
              <a:t>Eclipse </a:t>
            </a:r>
            <a:r>
              <a:rPr lang="en-US" sz="1600" dirty="0" err="1"/>
              <a:t>ADORe</a:t>
            </a:r>
            <a:r>
              <a:rPr lang="en-US" sz="1600" dirty="0"/>
              <a:t>: </a:t>
            </a:r>
            <a:r>
              <a:rPr lang="de-DE" sz="1600" spc="-1" dirty="0" err="1">
                <a:solidFill>
                  <a:prstClr val="black"/>
                </a:solidFill>
              </a:rPr>
              <a:t>Automated</a:t>
            </a:r>
            <a:r>
              <a:rPr lang="de-DE" sz="1600" spc="-1" dirty="0">
                <a:solidFill>
                  <a:prstClr val="black"/>
                </a:solidFill>
              </a:rPr>
              <a:t> </a:t>
            </a:r>
            <a:r>
              <a:rPr lang="de-DE" sz="1600" spc="-1" dirty="0" err="1">
                <a:solidFill>
                  <a:prstClr val="black"/>
                </a:solidFill>
              </a:rPr>
              <a:t>Driving</a:t>
            </a:r>
            <a:r>
              <a:rPr lang="de-DE" sz="1600" spc="-1" dirty="0">
                <a:solidFill>
                  <a:prstClr val="black"/>
                </a:solidFill>
              </a:rPr>
              <a:t> Open Research (</a:t>
            </a:r>
            <a:r>
              <a:rPr lang="de-DE" sz="1600" spc="-1" dirty="0" err="1">
                <a:solidFill>
                  <a:prstClr val="black"/>
                </a:solidFill>
              </a:rPr>
              <a:t>ADORe</a:t>
            </a:r>
            <a:r>
              <a:rPr lang="de-DE" sz="1600" spc="-1" dirty="0">
                <a:solidFill>
                  <a:prstClr val="black"/>
                </a:solidFill>
              </a:rPr>
              <a:t>) </a:t>
            </a:r>
            <a:r>
              <a:rPr lang="en-US" sz="1600" spc="-1" dirty="0">
                <a:solidFill>
                  <a:prstClr val="black"/>
                </a:solidFill>
              </a:rPr>
              <a:t>[22]</a:t>
            </a:r>
            <a:endParaRPr lang="de-DE" sz="1600" spc="-1" dirty="0">
              <a:solidFill>
                <a:prstClr val="black"/>
              </a:solidFill>
            </a:endParaRPr>
          </a:p>
          <a:p>
            <a:pPr marL="285750" indent="-285750" defTabSz="914309">
              <a:buFont typeface="Arial" panose="020B0604020202020204" pitchFamily="34" charset="0"/>
              <a:buChar char="•"/>
            </a:pPr>
            <a:endParaRPr lang="de-DE" sz="1600" spc="-1" dirty="0">
              <a:solidFill>
                <a:prstClr val="black"/>
              </a:solidFill>
            </a:endParaRPr>
          </a:p>
          <a:p>
            <a:pPr defTabSz="914309"/>
            <a:endParaRPr lang="de-DE" sz="1600" spc="-1" dirty="0">
              <a:solidFill>
                <a:prstClr val="black"/>
              </a:solidFill>
            </a:endParaRPr>
          </a:p>
          <a:p>
            <a:pPr marL="285750" indent="-285750" defTabSz="914309">
              <a:buFont typeface="Arial" panose="020B0604020202020204" pitchFamily="34" charset="0"/>
              <a:buChar char="•"/>
            </a:pPr>
            <a:endParaRPr lang="de-DE" sz="1600" spc="-1" dirty="0">
              <a:solidFill>
                <a:prstClr val="black"/>
              </a:solidFill>
            </a:endParaRPr>
          </a:p>
          <a:p>
            <a:pPr marL="285750" indent="-285750" defTabSz="914309">
              <a:buFont typeface="Arial" panose="020B0604020202020204" pitchFamily="34" charset="0"/>
              <a:buChar char="•"/>
            </a:pPr>
            <a:endParaRPr lang="de-DE" sz="1600" spc="-1" dirty="0">
              <a:solidFill>
                <a:prstClr val="black"/>
              </a:solidFill>
            </a:endParaRPr>
          </a:p>
          <a:p>
            <a:pPr marL="285750" indent="-285750" defTabSz="914309">
              <a:buFont typeface="Arial" panose="020B0604020202020204" pitchFamily="34" charset="0"/>
              <a:buChar char="•"/>
            </a:pPr>
            <a:r>
              <a:rPr lang="de-DE" sz="1600" dirty="0"/>
              <a:t>ROS: </a:t>
            </a:r>
            <a:r>
              <a:rPr lang="en-US" sz="1600" dirty="0"/>
              <a:t>Robot Operating System </a:t>
            </a:r>
            <a:r>
              <a:rPr lang="en-US" sz="1600" dirty="0">
                <a:hlinkClick r:id="rId3" action="ppaction://hlinkfile"/>
              </a:rPr>
              <a:t>[23</a:t>
            </a:r>
            <a:r>
              <a:rPr lang="en-US" sz="1600" dirty="0"/>
              <a:t>]</a:t>
            </a:r>
          </a:p>
          <a:p>
            <a:pPr marL="285750" indent="-285750" defTabSz="914309">
              <a:buFont typeface="Arial" panose="020B0604020202020204" pitchFamily="34" charset="0"/>
              <a:buChar char="•"/>
            </a:pPr>
            <a:endParaRPr lang="en-US" sz="1600" dirty="0"/>
          </a:p>
          <a:p>
            <a:pPr marL="285750" indent="-285750" defTabSz="914309">
              <a:buFont typeface="Arial" panose="020B0604020202020204" pitchFamily="34" charset="0"/>
              <a:buChar char="•"/>
            </a:pPr>
            <a:endParaRPr lang="en-US" sz="1600" dirty="0"/>
          </a:p>
          <a:p>
            <a:pPr marL="285750" indent="-285750" defTabSz="914309">
              <a:buFont typeface="Arial" panose="020B0604020202020204" pitchFamily="34" charset="0"/>
              <a:buChar char="•"/>
            </a:pPr>
            <a:endParaRPr lang="en-US" sz="1600" dirty="0"/>
          </a:p>
          <a:p>
            <a:pPr marL="285750" indent="-285750" defTabSz="914309">
              <a:buFont typeface="Arial" panose="020B0604020202020204" pitchFamily="34" charset="0"/>
              <a:buChar char="•"/>
            </a:pPr>
            <a:endParaRPr lang="en-US" sz="1600" dirty="0"/>
          </a:p>
          <a:p>
            <a:pPr marL="285750" indent="-285750" defTabSz="914309">
              <a:buFont typeface="Arial" panose="020B0604020202020204" pitchFamily="34" charset="0"/>
              <a:buChar char="•"/>
            </a:pPr>
            <a:r>
              <a:rPr lang="de-DE" sz="1600" dirty="0"/>
              <a:t>Sumo: Simulation </a:t>
            </a:r>
            <a:r>
              <a:rPr lang="de-DE" sz="1600" dirty="0" err="1"/>
              <a:t>of</a:t>
            </a:r>
            <a:r>
              <a:rPr lang="de-DE" sz="1600" dirty="0"/>
              <a:t> Urban Mobility [24]</a:t>
            </a:r>
          </a:p>
          <a:p>
            <a:pPr marL="285750" indent="-285750" defTabSz="914309">
              <a:buFont typeface="Arial" panose="020B0604020202020204" pitchFamily="34" charset="0"/>
              <a:buChar char="•"/>
            </a:pPr>
            <a:endParaRPr lang="de-DE" sz="1600" spc="-1" dirty="0">
              <a:solidFill>
                <a:prstClr val="black"/>
              </a:solidFill>
            </a:endParaRPr>
          </a:p>
          <a:p>
            <a:pPr marL="800100" lvl="1" indent="-342900" defTabSz="914309">
              <a:buFont typeface="+mj-lt"/>
              <a:buAutoNum type="arabicPeriod"/>
            </a:pPr>
            <a:endParaRPr lang="de-DE" sz="1600" spc="-1" dirty="0">
              <a:solidFill>
                <a:prstClr val="black"/>
              </a:solidFill>
            </a:endParaRPr>
          </a:p>
          <a:p>
            <a:pPr marL="800100" lvl="1" indent="-342900" defTabSz="914309">
              <a:buFont typeface="+mj-lt"/>
              <a:buAutoNum type="arabicPeriod"/>
            </a:pPr>
            <a:endParaRPr lang="de-DE" spc="-1" dirty="0">
              <a:solidFill>
                <a:prstClr val="black"/>
              </a:solidFill>
              <a:latin typeface="Arial"/>
            </a:endParaRPr>
          </a:p>
          <a:p>
            <a:pPr marL="215978" indent="-215978" defTabSz="914309">
              <a:buClr>
                <a:srgbClr val="000000"/>
              </a:buClr>
              <a:buSzPct val="45000"/>
              <a:buFont typeface="Wingdings" charset="2"/>
              <a:buChar char=""/>
            </a:pPr>
            <a:endParaRPr lang="de-DE" u="sng" spc="-1" dirty="0">
              <a:solidFill>
                <a:prstClr val="black"/>
              </a:solidFill>
              <a:latin typeface="Arial"/>
            </a:endParaRPr>
          </a:p>
        </p:txBody>
      </p:sp>
      <p:pic>
        <p:nvPicPr>
          <p:cNvPr id="20" name="Grafik 19">
            <a:extLst>
              <a:ext uri="{FF2B5EF4-FFF2-40B4-BE49-F238E27FC236}">
                <a16:creationId xmlns:a16="http://schemas.microsoft.com/office/drawing/2014/main" id="{E126E4A6-4CA8-440C-8AC6-3D0AD96724EF}"/>
              </a:ext>
            </a:extLst>
          </p:cNvPr>
          <p:cNvPicPr>
            <a:picLocks noChangeAspect="1"/>
          </p:cNvPicPr>
          <p:nvPr/>
        </p:nvPicPr>
        <p:blipFill>
          <a:blip r:embed="rId4"/>
          <a:stretch>
            <a:fillRect/>
          </a:stretch>
        </p:blipFill>
        <p:spPr>
          <a:xfrm>
            <a:off x="4521653" y="1976689"/>
            <a:ext cx="1681538" cy="840770"/>
          </a:xfrm>
          <a:prstGeom prst="rect">
            <a:avLst/>
          </a:prstGeom>
        </p:spPr>
      </p:pic>
      <p:pic>
        <p:nvPicPr>
          <p:cNvPr id="21" name="Picture 4" descr="ROS - Robot Operating System">
            <a:extLst>
              <a:ext uri="{FF2B5EF4-FFF2-40B4-BE49-F238E27FC236}">
                <a16:creationId xmlns:a16="http://schemas.microsoft.com/office/drawing/2014/main" id="{A765E7CD-1B31-4690-8131-3DBDB56127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4542" y="3323042"/>
            <a:ext cx="2501816" cy="877639"/>
          </a:xfrm>
          <a:prstGeom prst="rect">
            <a:avLst/>
          </a:prstGeom>
          <a:noFill/>
          <a:extLst>
            <a:ext uri="{909E8E84-426E-40DD-AFC4-6F175D3DCCD1}">
              <a14:hiddenFill xmlns:a14="http://schemas.microsoft.com/office/drawing/2010/main">
                <a:solidFill>
                  <a:srgbClr val="FFFFFF"/>
                </a:solidFill>
              </a14:hiddenFill>
            </a:ext>
          </a:extLst>
        </p:spPr>
      </p:pic>
      <p:pic>
        <p:nvPicPr>
          <p:cNvPr id="22" name="Grafik 21">
            <a:extLst>
              <a:ext uri="{FF2B5EF4-FFF2-40B4-BE49-F238E27FC236}">
                <a16:creationId xmlns:a16="http://schemas.microsoft.com/office/drawing/2014/main" id="{71059982-67C3-40BB-8B55-30ECFCD3E168}"/>
              </a:ext>
            </a:extLst>
          </p:cNvPr>
          <p:cNvPicPr>
            <a:picLocks noChangeAspect="1"/>
          </p:cNvPicPr>
          <p:nvPr/>
        </p:nvPicPr>
        <p:blipFill>
          <a:blip r:embed="rId6"/>
          <a:stretch>
            <a:fillRect/>
          </a:stretch>
        </p:blipFill>
        <p:spPr>
          <a:xfrm>
            <a:off x="9155685" y="817534"/>
            <a:ext cx="2381977" cy="1325563"/>
          </a:xfrm>
          <a:prstGeom prst="rect">
            <a:avLst/>
          </a:prstGeom>
        </p:spPr>
      </p:pic>
      <p:pic>
        <p:nvPicPr>
          <p:cNvPr id="23" name="Grafik 22">
            <a:extLst>
              <a:ext uri="{FF2B5EF4-FFF2-40B4-BE49-F238E27FC236}">
                <a16:creationId xmlns:a16="http://schemas.microsoft.com/office/drawing/2014/main" id="{9BCD53FD-CA54-431C-BE4B-FEE6476F9042}"/>
              </a:ext>
            </a:extLst>
          </p:cNvPr>
          <p:cNvPicPr>
            <a:picLocks noChangeAspect="1"/>
          </p:cNvPicPr>
          <p:nvPr/>
        </p:nvPicPr>
        <p:blipFill>
          <a:blip r:embed="rId7"/>
          <a:stretch>
            <a:fillRect/>
          </a:stretch>
        </p:blipFill>
        <p:spPr>
          <a:xfrm>
            <a:off x="4520413" y="4545448"/>
            <a:ext cx="1340310" cy="1340310"/>
          </a:xfrm>
          <a:prstGeom prst="rect">
            <a:avLst/>
          </a:prstGeom>
        </p:spPr>
      </p:pic>
      <p:pic>
        <p:nvPicPr>
          <p:cNvPr id="24" name="Grafik 23">
            <a:extLst>
              <a:ext uri="{FF2B5EF4-FFF2-40B4-BE49-F238E27FC236}">
                <a16:creationId xmlns:a16="http://schemas.microsoft.com/office/drawing/2014/main" id="{EDDA2C81-C3A1-4E67-933A-BAB6D601693B}"/>
              </a:ext>
            </a:extLst>
          </p:cNvPr>
          <p:cNvPicPr>
            <a:picLocks noChangeAspect="1"/>
          </p:cNvPicPr>
          <p:nvPr/>
        </p:nvPicPr>
        <p:blipFill>
          <a:blip r:embed="rId8"/>
          <a:stretch>
            <a:fillRect/>
          </a:stretch>
        </p:blipFill>
        <p:spPr>
          <a:xfrm>
            <a:off x="10255282" y="2187523"/>
            <a:ext cx="1681538" cy="1432421"/>
          </a:xfrm>
          <a:prstGeom prst="rect">
            <a:avLst/>
          </a:prstGeom>
        </p:spPr>
      </p:pic>
      <p:sp>
        <p:nvSpPr>
          <p:cNvPr id="2" name="Rechteck 1">
            <a:extLst>
              <a:ext uri="{FF2B5EF4-FFF2-40B4-BE49-F238E27FC236}">
                <a16:creationId xmlns:a16="http://schemas.microsoft.com/office/drawing/2014/main" id="{56DDFE57-DDAA-40AB-8C9C-04759DFB61CE}"/>
              </a:ext>
            </a:extLst>
          </p:cNvPr>
          <p:cNvSpPr/>
          <p:nvPr/>
        </p:nvSpPr>
        <p:spPr>
          <a:xfrm>
            <a:off x="6797816" y="1082534"/>
            <a:ext cx="4420159" cy="4308872"/>
          </a:xfrm>
          <a:prstGeom prst="rect">
            <a:avLst/>
          </a:prstGeom>
        </p:spPr>
        <p:txBody>
          <a:bodyPr wrap="square">
            <a:spAutoFit/>
          </a:bodyPr>
          <a:lstStyle/>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r>
              <a:rPr lang="de-DE" sz="1600" dirty="0"/>
              <a:t>GitLab: </a:t>
            </a:r>
            <a:r>
              <a:rPr lang="en-US" sz="1600" dirty="0"/>
              <a:t>Git DevOps Tool [25] (</a:t>
            </a:r>
            <a:r>
              <a:rPr lang="de-DE" dirty="0"/>
              <a:t>Versionsverwaltung</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pPr marL="285750" indent="-285750">
              <a:buFont typeface="Arial" panose="020B0604020202020204" pitchFamily="34" charset="0"/>
              <a:buChar char="•"/>
            </a:pPr>
            <a:r>
              <a:rPr lang="en-US" sz="1600" dirty="0"/>
              <a:t>Docker: OS-level virtualization [26]</a:t>
            </a:r>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de-DE" sz="1600" dirty="0"/>
              <a:t>C++: OOP Sprache [27]</a:t>
            </a:r>
          </a:p>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r>
              <a:rPr lang="de-DE" sz="1600" dirty="0"/>
              <a:t>Python: Scripting Sprache [28]</a:t>
            </a:r>
          </a:p>
        </p:txBody>
      </p:sp>
      <p:pic>
        <p:nvPicPr>
          <p:cNvPr id="4" name="Grafik 3" descr="Ein Bild, das Text, ClipArt enthält.&#10;&#10;Automatisch generierte Beschreibung">
            <a:extLst>
              <a:ext uri="{FF2B5EF4-FFF2-40B4-BE49-F238E27FC236}">
                <a16:creationId xmlns:a16="http://schemas.microsoft.com/office/drawing/2014/main" id="{FE66ACF2-20D6-418E-9674-6D0782345F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52669" y="3648697"/>
            <a:ext cx="1086764" cy="1222610"/>
          </a:xfrm>
          <a:prstGeom prst="rect">
            <a:avLst/>
          </a:prstGeom>
        </p:spPr>
      </p:pic>
      <p:pic>
        <p:nvPicPr>
          <p:cNvPr id="8" name="Grafik 7">
            <a:extLst>
              <a:ext uri="{FF2B5EF4-FFF2-40B4-BE49-F238E27FC236}">
                <a16:creationId xmlns:a16="http://schemas.microsoft.com/office/drawing/2014/main" id="{99CE4C11-6FCE-412C-B429-4BB7BE8334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01242" y="5080341"/>
            <a:ext cx="1390249" cy="1390249"/>
          </a:xfrm>
          <a:prstGeom prst="rect">
            <a:avLst/>
          </a:prstGeom>
        </p:spPr>
      </p:pic>
    </p:spTree>
    <p:extLst>
      <p:ext uri="{BB962C8B-B14F-4D97-AF65-F5344CB8AC3E}">
        <p14:creationId xmlns:p14="http://schemas.microsoft.com/office/powerpoint/2010/main" val="843172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14</a:t>
            </a:fld>
            <a:endParaRPr lang="de-DE" sz="1300" spc="-1">
              <a:solidFill>
                <a:prstClr val="black"/>
              </a:solidFill>
              <a:latin typeface="Arial"/>
            </a:endParaRPr>
          </a:p>
        </p:txBody>
      </p:sp>
      <p:sp>
        <p:nvSpPr>
          <p:cNvPr id="268" name="CustomShape 2"/>
          <p:cNvSpPr/>
          <p:nvPr/>
        </p:nvSpPr>
        <p:spPr>
          <a:xfrm>
            <a:off x="365712" y="919406"/>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ea typeface="DejaVu Sans"/>
              </a:rPr>
              <a:t>Implementierung</a:t>
            </a:r>
          </a:p>
          <a:p>
            <a:pPr marL="342900" indent="-342900" defTabSz="914309">
              <a:spcBef>
                <a:spcPts val="660"/>
              </a:spcBef>
              <a:buFont typeface="Arial" panose="020B0604020202020204" pitchFamily="34" charset="0"/>
              <a:buChar char="•"/>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000" b="1" spc="-1" dirty="0">
                <a:solidFill>
                  <a:srgbClr val="EF181E"/>
                </a:solidFill>
                <a:latin typeface="Arial"/>
                <a:ea typeface="DejaVu Sans"/>
              </a:rPr>
              <a:t>Lösungskonzept</a:t>
            </a:r>
            <a:endParaRPr lang="de-DE" sz="2200" b="1" spc="-1" dirty="0">
              <a:solidFill>
                <a:srgbClr val="EF181E"/>
              </a:solidFill>
              <a:latin typeface="Arial"/>
              <a:ea typeface="DejaVu Sans"/>
            </a:endParaRPr>
          </a:p>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rPr>
              <a:t>	</a:t>
            </a:r>
            <a:endParaRPr lang="de-DE" sz="2200" spc="-1" dirty="0">
              <a:solidFill>
                <a:prstClr val="black"/>
              </a:solidFill>
              <a:latin typeface="Arial"/>
            </a:endParaRP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a:solidFill>
                  <a:srgbClr val="0098A1"/>
                </a:solidFill>
                <a:latin typeface="Arial Narrow"/>
                <a:ea typeface="DejaVu Sans"/>
              </a:rPr>
              <a:t> Simulative Absicherung vernetzter automatisierter Fahrzeuge – Sami Dhiab - 871321</a:t>
            </a:r>
            <a:endParaRPr lang="de-DE" sz="1000" spc="-1">
              <a:solidFill>
                <a:prstClr val="black"/>
              </a:solidFill>
              <a:latin typeface="Arial"/>
            </a:endParaRPr>
          </a:p>
        </p:txBody>
      </p:sp>
      <p:sp>
        <p:nvSpPr>
          <p:cNvPr id="270"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graphicFrame>
        <p:nvGraphicFramePr>
          <p:cNvPr id="15" name="Diagramm 14">
            <a:extLst>
              <a:ext uri="{FF2B5EF4-FFF2-40B4-BE49-F238E27FC236}">
                <a16:creationId xmlns:a16="http://schemas.microsoft.com/office/drawing/2014/main" id="{92FB6FB3-C5AE-40BB-8920-CD6F522C855E}"/>
              </a:ext>
            </a:extLst>
          </p:cNvPr>
          <p:cNvGraphicFramePr/>
          <p:nvPr>
            <p:extLst>
              <p:ext uri="{D42A27DB-BD31-4B8C-83A1-F6EECF244321}">
                <p14:modId xmlns:p14="http://schemas.microsoft.com/office/powerpoint/2010/main" val="2882322105"/>
              </p:ext>
            </p:extLst>
          </p:nvPr>
        </p:nvGraphicFramePr>
        <p:xfrm>
          <a:off x="3534771" y="1173707"/>
          <a:ext cx="8075790" cy="4826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7537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15</a:t>
            </a:fld>
            <a:endParaRPr lang="de-DE" sz="1300" spc="-1">
              <a:solidFill>
                <a:prstClr val="black"/>
              </a:solidFill>
              <a:latin typeface="Arial"/>
            </a:endParaRPr>
          </a:p>
        </p:txBody>
      </p:sp>
      <p:sp>
        <p:nvSpPr>
          <p:cNvPr id="268" name="CustomShape 2"/>
          <p:cNvSpPr/>
          <p:nvPr/>
        </p:nvSpPr>
        <p:spPr>
          <a:xfrm>
            <a:off x="365712" y="919406"/>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ea typeface="DejaVu Sans"/>
              </a:rPr>
              <a:t>Implementierung</a:t>
            </a:r>
          </a:p>
          <a:p>
            <a:pPr marL="342900" indent="-342900" defTabSz="914309">
              <a:spcBef>
                <a:spcPts val="660"/>
              </a:spcBef>
              <a:buFont typeface="Arial" panose="020B0604020202020204" pitchFamily="34" charset="0"/>
              <a:buChar char="•"/>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000" b="1" spc="-1" dirty="0">
                <a:solidFill>
                  <a:srgbClr val="EF181E"/>
                </a:solidFill>
                <a:latin typeface="Arial"/>
                <a:ea typeface="DejaVu Sans"/>
              </a:rPr>
              <a:t>Lösungskonzept</a:t>
            </a:r>
            <a:endParaRPr lang="de-DE" sz="2200" b="1" spc="-1" dirty="0">
              <a:solidFill>
                <a:srgbClr val="EF181E"/>
              </a:solidFill>
              <a:latin typeface="Arial"/>
              <a:ea typeface="DejaVu Sans"/>
            </a:endParaRPr>
          </a:p>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rPr>
              <a:t>	</a:t>
            </a:r>
            <a:endParaRPr lang="de-DE" sz="2200" spc="-1" dirty="0">
              <a:solidFill>
                <a:prstClr val="black"/>
              </a:solidFill>
              <a:latin typeface="Arial"/>
            </a:endParaRP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dirty="0">
                <a:solidFill>
                  <a:srgbClr val="0098A1"/>
                </a:solidFill>
                <a:latin typeface="Arial Narrow"/>
                <a:ea typeface="DejaVu Sans"/>
              </a:rPr>
              <a:t> Simulative Absicherung vernetzter automatisierter Fahrzeuge – Sami Dhiab - 871321</a:t>
            </a:r>
            <a:endParaRPr lang="de-DE" sz="1000" spc="-1" dirty="0">
              <a:solidFill>
                <a:prstClr val="black"/>
              </a:solidFill>
              <a:latin typeface="Arial"/>
            </a:endParaRPr>
          </a:p>
        </p:txBody>
      </p:sp>
      <p:sp>
        <p:nvSpPr>
          <p:cNvPr id="270"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pic>
        <p:nvPicPr>
          <p:cNvPr id="3" name="Grafik 2" descr="Ein Bild, das Tisch enthält.&#10;&#10;Automatisch generierte Beschreibung">
            <a:extLst>
              <a:ext uri="{FF2B5EF4-FFF2-40B4-BE49-F238E27FC236}">
                <a16:creationId xmlns:a16="http://schemas.microsoft.com/office/drawing/2014/main" id="{FC67DEDD-9A26-4059-BA2B-10E1267A5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7997" y="1600924"/>
            <a:ext cx="7390338" cy="4878875"/>
          </a:xfrm>
          <a:prstGeom prst="rect">
            <a:avLst/>
          </a:prstGeom>
        </p:spPr>
      </p:pic>
      <p:sp>
        <p:nvSpPr>
          <p:cNvPr id="9" name="CustomShape 7">
            <a:extLst>
              <a:ext uri="{FF2B5EF4-FFF2-40B4-BE49-F238E27FC236}">
                <a16:creationId xmlns:a16="http://schemas.microsoft.com/office/drawing/2014/main" id="{E3BEC231-2754-4612-9684-A7FF6B5A18C1}"/>
              </a:ext>
            </a:extLst>
          </p:cNvPr>
          <p:cNvSpPr/>
          <p:nvPr/>
        </p:nvSpPr>
        <p:spPr>
          <a:xfrm>
            <a:off x="7106287" y="6500371"/>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Tab1. Ausgewählte Szenarien in </a:t>
            </a:r>
            <a:r>
              <a:rPr lang="de-DE" sz="1400" spc="-1" dirty="0" err="1">
                <a:solidFill>
                  <a:srgbClr val="000000"/>
                </a:solidFill>
                <a:latin typeface="Calibri"/>
              </a:rPr>
              <a:t>ADORe</a:t>
            </a:r>
            <a:r>
              <a:rPr lang="de-DE" sz="1400" spc="-1" dirty="0">
                <a:solidFill>
                  <a:srgbClr val="000000"/>
                </a:solidFill>
                <a:latin typeface="Calibri"/>
              </a:rPr>
              <a:t> Tabelle </a:t>
            </a:r>
            <a:endParaRPr lang="de-DE" sz="1400" spc="-1" dirty="0">
              <a:solidFill>
                <a:prstClr val="black"/>
              </a:solidFill>
              <a:latin typeface="Arial"/>
            </a:endParaRPr>
          </a:p>
        </p:txBody>
      </p:sp>
      <p:grpSp>
        <p:nvGrpSpPr>
          <p:cNvPr id="10" name="Gruppieren 9">
            <a:extLst>
              <a:ext uri="{FF2B5EF4-FFF2-40B4-BE49-F238E27FC236}">
                <a16:creationId xmlns:a16="http://schemas.microsoft.com/office/drawing/2014/main" id="{12546F02-A4F1-467E-A36E-DD93356CCDA6}"/>
              </a:ext>
            </a:extLst>
          </p:cNvPr>
          <p:cNvGrpSpPr/>
          <p:nvPr/>
        </p:nvGrpSpPr>
        <p:grpSpPr>
          <a:xfrm>
            <a:off x="3966156" y="839154"/>
            <a:ext cx="578548" cy="715570"/>
            <a:chOff x="0" y="751"/>
            <a:chExt cx="620338" cy="886196"/>
          </a:xfrm>
        </p:grpSpPr>
        <p:sp>
          <p:nvSpPr>
            <p:cNvPr id="14" name="Pfeil: Chevron 13">
              <a:extLst>
                <a:ext uri="{FF2B5EF4-FFF2-40B4-BE49-F238E27FC236}">
                  <a16:creationId xmlns:a16="http://schemas.microsoft.com/office/drawing/2014/main" id="{8BED7A92-A56C-42E8-8508-E2DFB31F35BB}"/>
                </a:ext>
              </a:extLst>
            </p:cNvPr>
            <p:cNvSpPr/>
            <p:nvPr/>
          </p:nvSpPr>
          <p:spPr>
            <a:xfrm rot="5400000">
              <a:off x="-132929" y="133680"/>
              <a:ext cx="886196" cy="620337"/>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Pfeil: Chevron 4">
              <a:extLst>
                <a:ext uri="{FF2B5EF4-FFF2-40B4-BE49-F238E27FC236}">
                  <a16:creationId xmlns:a16="http://schemas.microsoft.com/office/drawing/2014/main" id="{20AA5040-92B3-4DB0-9F8E-899CA2E5ED65}"/>
                </a:ext>
              </a:extLst>
            </p:cNvPr>
            <p:cNvSpPr txBox="1"/>
            <p:nvPr/>
          </p:nvSpPr>
          <p:spPr>
            <a:xfrm>
              <a:off x="1" y="310920"/>
              <a:ext cx="620337" cy="2658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de-DE" sz="1800" kern="1200" dirty="0"/>
                <a:t>1</a:t>
              </a:r>
            </a:p>
          </p:txBody>
        </p:sp>
      </p:grpSp>
      <p:grpSp>
        <p:nvGrpSpPr>
          <p:cNvPr id="11" name="Gruppieren 10">
            <a:extLst>
              <a:ext uri="{FF2B5EF4-FFF2-40B4-BE49-F238E27FC236}">
                <a16:creationId xmlns:a16="http://schemas.microsoft.com/office/drawing/2014/main" id="{173256CB-0094-4DA6-802B-90CE8D18A696}"/>
              </a:ext>
            </a:extLst>
          </p:cNvPr>
          <p:cNvGrpSpPr/>
          <p:nvPr/>
        </p:nvGrpSpPr>
        <p:grpSpPr>
          <a:xfrm>
            <a:off x="4544704" y="837269"/>
            <a:ext cx="6851177" cy="506882"/>
            <a:chOff x="620337" y="751"/>
            <a:chExt cx="7455452" cy="576027"/>
          </a:xfrm>
        </p:grpSpPr>
        <p:sp>
          <p:nvSpPr>
            <p:cNvPr id="12" name="Rechteck: obere Ecken abgerundet 11">
              <a:extLst>
                <a:ext uri="{FF2B5EF4-FFF2-40B4-BE49-F238E27FC236}">
                  <a16:creationId xmlns:a16="http://schemas.microsoft.com/office/drawing/2014/main" id="{384E2FF1-A15A-4916-B677-CE6ECA2DB661}"/>
                </a:ext>
              </a:extLst>
            </p:cNvPr>
            <p:cNvSpPr/>
            <p:nvPr/>
          </p:nvSpPr>
          <p:spPr>
            <a:xfrm rot="5400000">
              <a:off x="4060049" y="-3438961"/>
              <a:ext cx="576027" cy="7455452"/>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Rechteck: obere Ecken abgerundet 6">
              <a:extLst>
                <a:ext uri="{FF2B5EF4-FFF2-40B4-BE49-F238E27FC236}">
                  <a16:creationId xmlns:a16="http://schemas.microsoft.com/office/drawing/2014/main" id="{66015B7C-8234-471C-9B20-C6EFFF771EC5}"/>
                </a:ext>
              </a:extLst>
            </p:cNvPr>
            <p:cNvSpPr txBox="1"/>
            <p:nvPr/>
          </p:nvSpPr>
          <p:spPr>
            <a:xfrm>
              <a:off x="620337" y="28870"/>
              <a:ext cx="7427333" cy="5197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de-DE" sz="1600" kern="1200" dirty="0"/>
                <a:t>Kompatible Szenarien aus NHTSA-Tabelle[20] werden ausgewählt und in einer neuen </a:t>
              </a:r>
              <a:r>
                <a:rPr lang="de-DE" sz="1600" kern="1200" dirty="0" err="1"/>
                <a:t>ADORe</a:t>
              </a:r>
              <a:r>
                <a:rPr lang="de-DE" sz="1600" kern="1200" dirty="0"/>
                <a:t>-Tabelle definiert .</a:t>
              </a:r>
            </a:p>
          </p:txBody>
        </p:sp>
      </p:grpSp>
    </p:spTree>
    <p:extLst>
      <p:ext uri="{BB962C8B-B14F-4D97-AF65-F5344CB8AC3E}">
        <p14:creationId xmlns:p14="http://schemas.microsoft.com/office/powerpoint/2010/main" val="1092854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16</a:t>
            </a:fld>
            <a:endParaRPr lang="de-DE" sz="1300" spc="-1">
              <a:solidFill>
                <a:prstClr val="black"/>
              </a:solidFill>
              <a:latin typeface="Arial"/>
            </a:endParaRPr>
          </a:p>
        </p:txBody>
      </p:sp>
      <p:sp>
        <p:nvSpPr>
          <p:cNvPr id="268" name="CustomShape 2"/>
          <p:cNvSpPr/>
          <p:nvPr/>
        </p:nvSpPr>
        <p:spPr>
          <a:xfrm>
            <a:off x="365712" y="919406"/>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ea typeface="DejaVu Sans"/>
              </a:rPr>
              <a:t>Implementierung</a:t>
            </a:r>
          </a:p>
          <a:p>
            <a:pPr marL="342900" indent="-342900" defTabSz="914309">
              <a:spcBef>
                <a:spcPts val="660"/>
              </a:spcBef>
              <a:buFont typeface="Arial" panose="020B0604020202020204" pitchFamily="34" charset="0"/>
              <a:buChar char="•"/>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b="1" spc="-1" dirty="0">
                <a:solidFill>
                  <a:srgbClr val="EF181E"/>
                </a:solidFill>
              </a:rPr>
              <a:t>Erstellung von Testszenarien</a:t>
            </a:r>
            <a:endParaRPr lang="de-DE" sz="2000" b="1" spc="-1" dirty="0">
              <a:solidFill>
                <a:srgbClr val="EF181E"/>
              </a:solidFill>
              <a:latin typeface="Arial"/>
              <a:ea typeface="DejaVu Sans"/>
            </a:endParaRPr>
          </a:p>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rPr>
              <a:t>	</a:t>
            </a:r>
            <a:endParaRPr lang="de-DE" sz="2200" spc="-1" dirty="0">
              <a:solidFill>
                <a:prstClr val="black"/>
              </a:solidFill>
              <a:latin typeface="Arial"/>
            </a:endParaRP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dirty="0">
                <a:solidFill>
                  <a:srgbClr val="0098A1"/>
                </a:solidFill>
                <a:latin typeface="Arial Narrow"/>
                <a:ea typeface="DejaVu Sans"/>
              </a:rPr>
              <a:t> Simulative Absicherung vernetzter automatisierter Fahrzeuge – Sami Dhiab - 871321</a:t>
            </a:r>
            <a:endParaRPr lang="de-DE" sz="1000" spc="-1" dirty="0">
              <a:solidFill>
                <a:prstClr val="black"/>
              </a:solidFill>
              <a:latin typeface="Arial"/>
            </a:endParaRPr>
          </a:p>
        </p:txBody>
      </p:sp>
      <p:sp>
        <p:nvSpPr>
          <p:cNvPr id="270"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sp>
        <p:nvSpPr>
          <p:cNvPr id="9" name="CustomShape 7">
            <a:extLst>
              <a:ext uri="{FF2B5EF4-FFF2-40B4-BE49-F238E27FC236}">
                <a16:creationId xmlns:a16="http://schemas.microsoft.com/office/drawing/2014/main" id="{E3BEC231-2754-4612-9684-A7FF6B5A18C1}"/>
              </a:ext>
            </a:extLst>
          </p:cNvPr>
          <p:cNvSpPr/>
          <p:nvPr/>
        </p:nvSpPr>
        <p:spPr>
          <a:xfrm>
            <a:off x="7106287" y="6500371"/>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Gif1. Lane </a:t>
            </a:r>
            <a:r>
              <a:rPr lang="de-DE" sz="1400" spc="-1" dirty="0" err="1">
                <a:solidFill>
                  <a:srgbClr val="000000"/>
                </a:solidFill>
                <a:latin typeface="Calibri"/>
              </a:rPr>
              <a:t>Following</a:t>
            </a:r>
            <a:r>
              <a:rPr lang="de-DE" sz="1400" spc="-1" dirty="0">
                <a:solidFill>
                  <a:srgbClr val="000000"/>
                </a:solidFill>
                <a:latin typeface="Calibri"/>
              </a:rPr>
              <a:t> </a:t>
            </a:r>
            <a:r>
              <a:rPr lang="de-DE" sz="1400" spc="-1" dirty="0" err="1">
                <a:solidFill>
                  <a:srgbClr val="000000"/>
                </a:solidFill>
                <a:latin typeface="Calibri"/>
              </a:rPr>
              <a:t>scenario</a:t>
            </a:r>
            <a:endParaRPr lang="de-DE" sz="1400" spc="-1" dirty="0">
              <a:solidFill>
                <a:prstClr val="black"/>
              </a:solidFill>
              <a:latin typeface="Arial"/>
            </a:endParaRPr>
          </a:p>
        </p:txBody>
      </p:sp>
      <p:grpSp>
        <p:nvGrpSpPr>
          <p:cNvPr id="15" name="Gruppieren 14">
            <a:extLst>
              <a:ext uri="{FF2B5EF4-FFF2-40B4-BE49-F238E27FC236}">
                <a16:creationId xmlns:a16="http://schemas.microsoft.com/office/drawing/2014/main" id="{73A4B49D-FE37-46BB-9EFB-10221D4554AF}"/>
              </a:ext>
            </a:extLst>
          </p:cNvPr>
          <p:cNvGrpSpPr/>
          <p:nvPr/>
        </p:nvGrpSpPr>
        <p:grpSpPr>
          <a:xfrm>
            <a:off x="4991428" y="852639"/>
            <a:ext cx="526322" cy="775624"/>
            <a:chOff x="0" y="788599"/>
            <a:chExt cx="620338" cy="886196"/>
          </a:xfrm>
        </p:grpSpPr>
        <p:sp>
          <p:nvSpPr>
            <p:cNvPr id="20" name="Pfeil: Chevron 19">
              <a:extLst>
                <a:ext uri="{FF2B5EF4-FFF2-40B4-BE49-F238E27FC236}">
                  <a16:creationId xmlns:a16="http://schemas.microsoft.com/office/drawing/2014/main" id="{4FBAE1CD-D24B-42DB-90AA-58FDF18ADCF2}"/>
                </a:ext>
              </a:extLst>
            </p:cNvPr>
            <p:cNvSpPr/>
            <p:nvPr/>
          </p:nvSpPr>
          <p:spPr>
            <a:xfrm rot="5400000">
              <a:off x="-132929" y="921528"/>
              <a:ext cx="886196" cy="620337"/>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Pfeil: Chevron 4">
              <a:extLst>
                <a:ext uri="{FF2B5EF4-FFF2-40B4-BE49-F238E27FC236}">
                  <a16:creationId xmlns:a16="http://schemas.microsoft.com/office/drawing/2014/main" id="{ED8DABEF-B4A7-4D67-BCCD-B952DA9A1833}"/>
                </a:ext>
              </a:extLst>
            </p:cNvPr>
            <p:cNvSpPr txBox="1"/>
            <p:nvPr/>
          </p:nvSpPr>
          <p:spPr>
            <a:xfrm>
              <a:off x="1" y="1098768"/>
              <a:ext cx="620337" cy="2658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de-DE" sz="1800" kern="1200" dirty="0"/>
                <a:t>2</a:t>
              </a:r>
              <a:endParaRPr lang="de-DE" sz="1200" kern="1200" dirty="0"/>
            </a:p>
          </p:txBody>
        </p:sp>
      </p:grpSp>
      <p:grpSp>
        <p:nvGrpSpPr>
          <p:cNvPr id="17" name="Gruppieren 16">
            <a:extLst>
              <a:ext uri="{FF2B5EF4-FFF2-40B4-BE49-F238E27FC236}">
                <a16:creationId xmlns:a16="http://schemas.microsoft.com/office/drawing/2014/main" id="{A05B99AD-0692-4785-B5D3-D4AE56A53876}"/>
              </a:ext>
            </a:extLst>
          </p:cNvPr>
          <p:cNvGrpSpPr/>
          <p:nvPr/>
        </p:nvGrpSpPr>
        <p:grpSpPr>
          <a:xfrm>
            <a:off x="5522543" y="849588"/>
            <a:ext cx="6325531" cy="504155"/>
            <a:chOff x="620337" y="798397"/>
            <a:chExt cx="7455452" cy="576027"/>
          </a:xfrm>
        </p:grpSpPr>
        <p:sp>
          <p:nvSpPr>
            <p:cNvPr id="18" name="Rechteck: obere Ecken abgerundet 17">
              <a:extLst>
                <a:ext uri="{FF2B5EF4-FFF2-40B4-BE49-F238E27FC236}">
                  <a16:creationId xmlns:a16="http://schemas.microsoft.com/office/drawing/2014/main" id="{02A57524-3FEB-4961-BD4F-4474DB41AF7F}"/>
                </a:ext>
              </a:extLst>
            </p:cNvPr>
            <p:cNvSpPr/>
            <p:nvPr/>
          </p:nvSpPr>
          <p:spPr>
            <a:xfrm rot="5400000">
              <a:off x="4060049" y="-2641315"/>
              <a:ext cx="576027" cy="7455452"/>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 name="Rechteck: obere Ecken abgerundet 6">
              <a:extLst>
                <a:ext uri="{FF2B5EF4-FFF2-40B4-BE49-F238E27FC236}">
                  <a16:creationId xmlns:a16="http://schemas.microsoft.com/office/drawing/2014/main" id="{8D88D0DD-5092-4E32-B986-A31720FEE028}"/>
                </a:ext>
              </a:extLst>
            </p:cNvPr>
            <p:cNvSpPr txBox="1"/>
            <p:nvPr/>
          </p:nvSpPr>
          <p:spPr>
            <a:xfrm>
              <a:off x="620337" y="826516"/>
              <a:ext cx="7427333" cy="5197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de-DE" sz="1800" kern="1200" dirty="0"/>
                <a:t>Ausgewählte Szenarien werden manuell erstellt und mit der Simulation Interface getestet.</a:t>
              </a:r>
            </a:p>
          </p:txBody>
        </p:sp>
      </p:grpSp>
      <p:pic>
        <p:nvPicPr>
          <p:cNvPr id="8" name="Grafik 7">
            <a:extLst>
              <a:ext uri="{FF2B5EF4-FFF2-40B4-BE49-F238E27FC236}">
                <a16:creationId xmlns:a16="http://schemas.microsoft.com/office/drawing/2014/main" id="{AF46275D-6B9E-40C4-B8C4-C110CD232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537" y="1722328"/>
            <a:ext cx="10678359" cy="4676460"/>
          </a:xfrm>
          <a:prstGeom prst="rect">
            <a:avLst/>
          </a:prstGeom>
        </p:spPr>
      </p:pic>
      <p:sp>
        <p:nvSpPr>
          <p:cNvPr id="26" name="Textfeld 25">
            <a:extLst>
              <a:ext uri="{FF2B5EF4-FFF2-40B4-BE49-F238E27FC236}">
                <a16:creationId xmlns:a16="http://schemas.microsoft.com/office/drawing/2014/main" id="{2F31EDCA-AD8C-4C9B-BB44-BBA9F0C76BE3}"/>
              </a:ext>
            </a:extLst>
          </p:cNvPr>
          <p:cNvSpPr txBox="1"/>
          <p:nvPr/>
        </p:nvSpPr>
        <p:spPr>
          <a:xfrm>
            <a:off x="6517651" y="1324515"/>
            <a:ext cx="2864887" cy="369332"/>
          </a:xfrm>
          <a:prstGeom prst="rect">
            <a:avLst/>
          </a:prstGeom>
          <a:noFill/>
        </p:spPr>
        <p:txBody>
          <a:bodyPr wrap="none" rtlCol="0">
            <a:spAutoFit/>
          </a:bodyPr>
          <a:lstStyle/>
          <a:p>
            <a:r>
              <a:rPr lang="de-DE" dirty="0"/>
              <a:t>Beispiel1: Lane </a:t>
            </a:r>
            <a:r>
              <a:rPr lang="de-DE" dirty="0" err="1"/>
              <a:t>Following</a:t>
            </a:r>
            <a:r>
              <a:rPr lang="de-DE" dirty="0"/>
              <a:t> </a:t>
            </a:r>
          </a:p>
        </p:txBody>
      </p:sp>
    </p:spTree>
    <p:extLst>
      <p:ext uri="{BB962C8B-B14F-4D97-AF65-F5344CB8AC3E}">
        <p14:creationId xmlns:p14="http://schemas.microsoft.com/office/powerpoint/2010/main" val="534376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17</a:t>
            </a:fld>
            <a:endParaRPr lang="de-DE" sz="1300" spc="-1">
              <a:solidFill>
                <a:prstClr val="black"/>
              </a:solidFill>
              <a:latin typeface="Arial"/>
            </a:endParaRPr>
          </a:p>
        </p:txBody>
      </p:sp>
      <p:sp>
        <p:nvSpPr>
          <p:cNvPr id="268" name="CustomShape 2"/>
          <p:cNvSpPr/>
          <p:nvPr/>
        </p:nvSpPr>
        <p:spPr>
          <a:xfrm>
            <a:off x="365712" y="919406"/>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ea typeface="DejaVu Sans"/>
              </a:rPr>
              <a:t>Implementierung</a:t>
            </a:r>
          </a:p>
          <a:p>
            <a:pPr marL="342900" indent="-342900" defTabSz="914309">
              <a:spcBef>
                <a:spcPts val="660"/>
              </a:spcBef>
              <a:buFont typeface="Arial" panose="020B0604020202020204" pitchFamily="34" charset="0"/>
              <a:buChar char="•"/>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b="1" spc="-1" dirty="0">
                <a:solidFill>
                  <a:srgbClr val="EF181E"/>
                </a:solidFill>
              </a:rPr>
              <a:t>Erstellung von Testszenarien</a:t>
            </a:r>
            <a:endParaRPr lang="de-DE" sz="2000" b="1" spc="-1" dirty="0">
              <a:solidFill>
                <a:srgbClr val="EF181E"/>
              </a:solidFill>
              <a:latin typeface="Arial"/>
              <a:ea typeface="DejaVu Sans"/>
            </a:endParaRPr>
          </a:p>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rPr>
              <a:t>	</a:t>
            </a:r>
            <a:endParaRPr lang="de-DE" sz="2200" spc="-1" dirty="0">
              <a:solidFill>
                <a:prstClr val="black"/>
              </a:solidFill>
              <a:latin typeface="Arial"/>
            </a:endParaRP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dirty="0">
                <a:solidFill>
                  <a:srgbClr val="0098A1"/>
                </a:solidFill>
                <a:latin typeface="Arial Narrow"/>
                <a:ea typeface="DejaVu Sans"/>
              </a:rPr>
              <a:t> Simulative Absicherung vernetzter automatisierter Fahrzeuge – Sami Dhiab - 871321</a:t>
            </a:r>
            <a:endParaRPr lang="de-DE" sz="1000" spc="-1" dirty="0">
              <a:solidFill>
                <a:prstClr val="black"/>
              </a:solidFill>
              <a:latin typeface="Arial"/>
            </a:endParaRPr>
          </a:p>
        </p:txBody>
      </p:sp>
      <p:sp>
        <p:nvSpPr>
          <p:cNvPr id="270"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sp>
        <p:nvSpPr>
          <p:cNvPr id="9" name="CustomShape 7">
            <a:extLst>
              <a:ext uri="{FF2B5EF4-FFF2-40B4-BE49-F238E27FC236}">
                <a16:creationId xmlns:a16="http://schemas.microsoft.com/office/drawing/2014/main" id="{E3BEC231-2754-4612-9684-A7FF6B5A18C1}"/>
              </a:ext>
            </a:extLst>
          </p:cNvPr>
          <p:cNvSpPr/>
          <p:nvPr/>
        </p:nvSpPr>
        <p:spPr>
          <a:xfrm>
            <a:off x="7106287" y="6500371"/>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Gif2. Lane </a:t>
            </a:r>
            <a:r>
              <a:rPr lang="de-DE" sz="1400" spc="-1" dirty="0" err="1">
                <a:solidFill>
                  <a:srgbClr val="000000"/>
                </a:solidFill>
                <a:latin typeface="Calibri"/>
              </a:rPr>
              <a:t>change</a:t>
            </a:r>
            <a:r>
              <a:rPr lang="de-DE" sz="1400" spc="-1" dirty="0">
                <a:solidFill>
                  <a:srgbClr val="000000"/>
                </a:solidFill>
                <a:latin typeface="Calibri"/>
              </a:rPr>
              <a:t> </a:t>
            </a:r>
            <a:r>
              <a:rPr lang="de-DE" sz="1400" spc="-1" dirty="0" err="1">
                <a:solidFill>
                  <a:srgbClr val="000000"/>
                </a:solidFill>
                <a:latin typeface="Calibri"/>
              </a:rPr>
              <a:t>scenario</a:t>
            </a:r>
            <a:endParaRPr lang="de-DE" sz="1400" spc="-1" dirty="0">
              <a:solidFill>
                <a:prstClr val="black"/>
              </a:solidFill>
              <a:latin typeface="Arial"/>
            </a:endParaRPr>
          </a:p>
        </p:txBody>
      </p:sp>
      <p:grpSp>
        <p:nvGrpSpPr>
          <p:cNvPr id="15" name="Gruppieren 14">
            <a:extLst>
              <a:ext uri="{FF2B5EF4-FFF2-40B4-BE49-F238E27FC236}">
                <a16:creationId xmlns:a16="http://schemas.microsoft.com/office/drawing/2014/main" id="{73A4B49D-FE37-46BB-9EFB-10221D4554AF}"/>
              </a:ext>
            </a:extLst>
          </p:cNvPr>
          <p:cNvGrpSpPr/>
          <p:nvPr/>
        </p:nvGrpSpPr>
        <p:grpSpPr>
          <a:xfrm>
            <a:off x="4991428" y="852639"/>
            <a:ext cx="526322" cy="775624"/>
            <a:chOff x="0" y="788599"/>
            <a:chExt cx="620338" cy="886196"/>
          </a:xfrm>
        </p:grpSpPr>
        <p:sp>
          <p:nvSpPr>
            <p:cNvPr id="20" name="Pfeil: Chevron 19">
              <a:extLst>
                <a:ext uri="{FF2B5EF4-FFF2-40B4-BE49-F238E27FC236}">
                  <a16:creationId xmlns:a16="http://schemas.microsoft.com/office/drawing/2014/main" id="{4FBAE1CD-D24B-42DB-90AA-58FDF18ADCF2}"/>
                </a:ext>
              </a:extLst>
            </p:cNvPr>
            <p:cNvSpPr/>
            <p:nvPr/>
          </p:nvSpPr>
          <p:spPr>
            <a:xfrm rot="5400000">
              <a:off x="-132929" y="921528"/>
              <a:ext cx="886196" cy="620337"/>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Pfeil: Chevron 4">
              <a:extLst>
                <a:ext uri="{FF2B5EF4-FFF2-40B4-BE49-F238E27FC236}">
                  <a16:creationId xmlns:a16="http://schemas.microsoft.com/office/drawing/2014/main" id="{ED8DABEF-B4A7-4D67-BCCD-B952DA9A1833}"/>
                </a:ext>
              </a:extLst>
            </p:cNvPr>
            <p:cNvSpPr txBox="1"/>
            <p:nvPr/>
          </p:nvSpPr>
          <p:spPr>
            <a:xfrm>
              <a:off x="1" y="1098768"/>
              <a:ext cx="620337" cy="2658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de-DE" sz="1800" kern="1200" dirty="0"/>
                <a:t>2</a:t>
              </a:r>
              <a:endParaRPr lang="de-DE" sz="1200" kern="1200" dirty="0"/>
            </a:p>
          </p:txBody>
        </p:sp>
      </p:grpSp>
      <p:grpSp>
        <p:nvGrpSpPr>
          <p:cNvPr id="17" name="Gruppieren 16">
            <a:extLst>
              <a:ext uri="{FF2B5EF4-FFF2-40B4-BE49-F238E27FC236}">
                <a16:creationId xmlns:a16="http://schemas.microsoft.com/office/drawing/2014/main" id="{A05B99AD-0692-4785-B5D3-D4AE56A53876}"/>
              </a:ext>
            </a:extLst>
          </p:cNvPr>
          <p:cNvGrpSpPr/>
          <p:nvPr/>
        </p:nvGrpSpPr>
        <p:grpSpPr>
          <a:xfrm>
            <a:off x="5522543" y="849588"/>
            <a:ext cx="6325531" cy="504155"/>
            <a:chOff x="620337" y="798397"/>
            <a:chExt cx="7455452" cy="576027"/>
          </a:xfrm>
        </p:grpSpPr>
        <p:sp>
          <p:nvSpPr>
            <p:cNvPr id="18" name="Rechteck: obere Ecken abgerundet 17">
              <a:extLst>
                <a:ext uri="{FF2B5EF4-FFF2-40B4-BE49-F238E27FC236}">
                  <a16:creationId xmlns:a16="http://schemas.microsoft.com/office/drawing/2014/main" id="{02A57524-3FEB-4961-BD4F-4474DB41AF7F}"/>
                </a:ext>
              </a:extLst>
            </p:cNvPr>
            <p:cNvSpPr/>
            <p:nvPr/>
          </p:nvSpPr>
          <p:spPr>
            <a:xfrm rot="5400000">
              <a:off x="4060049" y="-2641315"/>
              <a:ext cx="576027" cy="7455452"/>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 name="Rechteck: obere Ecken abgerundet 6">
              <a:extLst>
                <a:ext uri="{FF2B5EF4-FFF2-40B4-BE49-F238E27FC236}">
                  <a16:creationId xmlns:a16="http://schemas.microsoft.com/office/drawing/2014/main" id="{8D88D0DD-5092-4E32-B986-A31720FEE028}"/>
                </a:ext>
              </a:extLst>
            </p:cNvPr>
            <p:cNvSpPr txBox="1"/>
            <p:nvPr/>
          </p:nvSpPr>
          <p:spPr>
            <a:xfrm>
              <a:off x="620337" y="826516"/>
              <a:ext cx="7427333" cy="5197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de-DE" sz="1800" kern="1200" dirty="0"/>
                <a:t>Ausgewählte Szenarien werden manuell erstellt und mit der Simulation Interface getestet.</a:t>
              </a:r>
            </a:p>
          </p:txBody>
        </p:sp>
      </p:grpSp>
      <p:sp>
        <p:nvSpPr>
          <p:cNvPr id="2" name="Textfeld 1">
            <a:extLst>
              <a:ext uri="{FF2B5EF4-FFF2-40B4-BE49-F238E27FC236}">
                <a16:creationId xmlns:a16="http://schemas.microsoft.com/office/drawing/2014/main" id="{421E6B58-9D12-4E4A-AE9E-A2B844398031}"/>
              </a:ext>
            </a:extLst>
          </p:cNvPr>
          <p:cNvSpPr txBox="1"/>
          <p:nvPr/>
        </p:nvSpPr>
        <p:spPr>
          <a:xfrm>
            <a:off x="1201003" y="3002507"/>
            <a:ext cx="2698175" cy="369332"/>
          </a:xfrm>
          <a:prstGeom prst="rect">
            <a:avLst/>
          </a:prstGeom>
          <a:noFill/>
        </p:spPr>
        <p:txBody>
          <a:bodyPr wrap="none" rtlCol="0">
            <a:spAutoFit/>
          </a:bodyPr>
          <a:lstStyle/>
          <a:p>
            <a:r>
              <a:rPr lang="de-DE" dirty="0"/>
              <a:t>Beispiel2: Lane Change </a:t>
            </a:r>
          </a:p>
        </p:txBody>
      </p:sp>
      <p:pic>
        <p:nvPicPr>
          <p:cNvPr id="4" name="Grafik 3">
            <a:extLst>
              <a:ext uri="{FF2B5EF4-FFF2-40B4-BE49-F238E27FC236}">
                <a16:creationId xmlns:a16="http://schemas.microsoft.com/office/drawing/2014/main" id="{DFCC70E2-2DBD-4229-B286-106B17202A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9421" y="1829244"/>
            <a:ext cx="10317028" cy="4531845"/>
          </a:xfrm>
          <a:prstGeom prst="rect">
            <a:avLst/>
          </a:prstGeom>
        </p:spPr>
      </p:pic>
      <p:sp>
        <p:nvSpPr>
          <p:cNvPr id="22" name="Textfeld 21">
            <a:extLst>
              <a:ext uri="{FF2B5EF4-FFF2-40B4-BE49-F238E27FC236}">
                <a16:creationId xmlns:a16="http://schemas.microsoft.com/office/drawing/2014/main" id="{43E881E5-EEC7-4EF2-892D-F3E87751D298}"/>
              </a:ext>
            </a:extLst>
          </p:cNvPr>
          <p:cNvSpPr txBox="1"/>
          <p:nvPr/>
        </p:nvSpPr>
        <p:spPr>
          <a:xfrm>
            <a:off x="6517651" y="1464152"/>
            <a:ext cx="2698175" cy="369332"/>
          </a:xfrm>
          <a:prstGeom prst="rect">
            <a:avLst/>
          </a:prstGeom>
          <a:noFill/>
        </p:spPr>
        <p:txBody>
          <a:bodyPr wrap="none" rtlCol="0">
            <a:spAutoFit/>
          </a:bodyPr>
          <a:lstStyle/>
          <a:p>
            <a:r>
              <a:rPr lang="de-DE" dirty="0"/>
              <a:t>Beispiel2: Lane Change </a:t>
            </a:r>
          </a:p>
        </p:txBody>
      </p:sp>
    </p:spTree>
    <p:extLst>
      <p:ext uri="{BB962C8B-B14F-4D97-AF65-F5344CB8AC3E}">
        <p14:creationId xmlns:p14="http://schemas.microsoft.com/office/powerpoint/2010/main" val="3395686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18</a:t>
            </a:fld>
            <a:endParaRPr lang="de-DE" sz="1300" spc="-1">
              <a:solidFill>
                <a:prstClr val="black"/>
              </a:solidFill>
              <a:latin typeface="Arial"/>
            </a:endParaRPr>
          </a:p>
        </p:txBody>
      </p:sp>
      <p:sp>
        <p:nvSpPr>
          <p:cNvPr id="268" name="CustomShape 2"/>
          <p:cNvSpPr/>
          <p:nvPr/>
        </p:nvSpPr>
        <p:spPr>
          <a:xfrm>
            <a:off x="365712" y="919406"/>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ea typeface="DejaVu Sans"/>
              </a:rPr>
              <a:t>Implementierung</a:t>
            </a:r>
          </a:p>
          <a:p>
            <a:pPr marL="342900" indent="-342900" defTabSz="914309">
              <a:spcBef>
                <a:spcPts val="660"/>
              </a:spcBef>
              <a:buFont typeface="Arial" panose="020B0604020202020204" pitchFamily="34" charset="0"/>
              <a:buChar char="•"/>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b="1" spc="-1" dirty="0">
                <a:solidFill>
                  <a:srgbClr val="EF181E"/>
                </a:solidFill>
              </a:rPr>
              <a:t>Erstellung von Testszenarien</a:t>
            </a:r>
            <a:endParaRPr lang="de-DE" sz="2000" b="1" spc="-1" dirty="0">
              <a:solidFill>
                <a:srgbClr val="EF181E"/>
              </a:solidFill>
              <a:latin typeface="Arial"/>
              <a:ea typeface="DejaVu Sans"/>
            </a:endParaRPr>
          </a:p>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rPr>
              <a:t>	</a:t>
            </a:r>
            <a:endParaRPr lang="de-DE" sz="2200" spc="-1" dirty="0">
              <a:solidFill>
                <a:prstClr val="black"/>
              </a:solidFill>
              <a:latin typeface="Arial"/>
            </a:endParaRP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dirty="0">
                <a:solidFill>
                  <a:srgbClr val="0098A1"/>
                </a:solidFill>
                <a:latin typeface="Arial Narrow"/>
                <a:ea typeface="DejaVu Sans"/>
              </a:rPr>
              <a:t> Simulative Absicherung vernetzter automatisierter Fahrzeuge – Sami Dhiab - 871321</a:t>
            </a:r>
            <a:endParaRPr lang="de-DE" sz="1000" spc="-1" dirty="0">
              <a:solidFill>
                <a:prstClr val="black"/>
              </a:solidFill>
              <a:latin typeface="Arial"/>
            </a:endParaRPr>
          </a:p>
        </p:txBody>
      </p:sp>
      <p:sp>
        <p:nvSpPr>
          <p:cNvPr id="270"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sp>
        <p:nvSpPr>
          <p:cNvPr id="9" name="CustomShape 7">
            <a:extLst>
              <a:ext uri="{FF2B5EF4-FFF2-40B4-BE49-F238E27FC236}">
                <a16:creationId xmlns:a16="http://schemas.microsoft.com/office/drawing/2014/main" id="{E3BEC231-2754-4612-9684-A7FF6B5A18C1}"/>
              </a:ext>
            </a:extLst>
          </p:cNvPr>
          <p:cNvSpPr/>
          <p:nvPr/>
        </p:nvSpPr>
        <p:spPr>
          <a:xfrm>
            <a:off x="7106287" y="6500371"/>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Gif3. </a:t>
            </a:r>
            <a:r>
              <a:rPr lang="de-DE" sz="1400" spc="-1" dirty="0" err="1">
                <a:solidFill>
                  <a:srgbClr val="000000"/>
                </a:solidFill>
                <a:latin typeface="Calibri"/>
              </a:rPr>
              <a:t>Intersection</a:t>
            </a:r>
            <a:r>
              <a:rPr lang="de-DE" sz="1400" spc="-1" dirty="0">
                <a:solidFill>
                  <a:srgbClr val="000000"/>
                </a:solidFill>
                <a:latin typeface="Calibri"/>
              </a:rPr>
              <a:t> </a:t>
            </a:r>
            <a:r>
              <a:rPr lang="de-DE" sz="1400" spc="-1" dirty="0" err="1">
                <a:solidFill>
                  <a:srgbClr val="000000"/>
                </a:solidFill>
                <a:latin typeface="Calibri"/>
              </a:rPr>
              <a:t>scenario</a:t>
            </a:r>
            <a:endParaRPr lang="de-DE" sz="1400" spc="-1" dirty="0">
              <a:solidFill>
                <a:prstClr val="black"/>
              </a:solidFill>
              <a:latin typeface="Arial"/>
            </a:endParaRPr>
          </a:p>
        </p:txBody>
      </p:sp>
      <p:grpSp>
        <p:nvGrpSpPr>
          <p:cNvPr id="15" name="Gruppieren 14">
            <a:extLst>
              <a:ext uri="{FF2B5EF4-FFF2-40B4-BE49-F238E27FC236}">
                <a16:creationId xmlns:a16="http://schemas.microsoft.com/office/drawing/2014/main" id="{73A4B49D-FE37-46BB-9EFB-10221D4554AF}"/>
              </a:ext>
            </a:extLst>
          </p:cNvPr>
          <p:cNvGrpSpPr/>
          <p:nvPr/>
        </p:nvGrpSpPr>
        <p:grpSpPr>
          <a:xfrm>
            <a:off x="4991428" y="852639"/>
            <a:ext cx="526322" cy="775624"/>
            <a:chOff x="0" y="788599"/>
            <a:chExt cx="620338" cy="886196"/>
          </a:xfrm>
        </p:grpSpPr>
        <p:sp>
          <p:nvSpPr>
            <p:cNvPr id="20" name="Pfeil: Chevron 19">
              <a:extLst>
                <a:ext uri="{FF2B5EF4-FFF2-40B4-BE49-F238E27FC236}">
                  <a16:creationId xmlns:a16="http://schemas.microsoft.com/office/drawing/2014/main" id="{4FBAE1CD-D24B-42DB-90AA-58FDF18ADCF2}"/>
                </a:ext>
              </a:extLst>
            </p:cNvPr>
            <p:cNvSpPr/>
            <p:nvPr/>
          </p:nvSpPr>
          <p:spPr>
            <a:xfrm rot="5400000">
              <a:off x="-132929" y="921528"/>
              <a:ext cx="886196" cy="620337"/>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Pfeil: Chevron 4">
              <a:extLst>
                <a:ext uri="{FF2B5EF4-FFF2-40B4-BE49-F238E27FC236}">
                  <a16:creationId xmlns:a16="http://schemas.microsoft.com/office/drawing/2014/main" id="{ED8DABEF-B4A7-4D67-BCCD-B952DA9A1833}"/>
                </a:ext>
              </a:extLst>
            </p:cNvPr>
            <p:cNvSpPr txBox="1"/>
            <p:nvPr/>
          </p:nvSpPr>
          <p:spPr>
            <a:xfrm>
              <a:off x="1" y="1098768"/>
              <a:ext cx="620337" cy="2658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de-DE" sz="1800" kern="1200" dirty="0"/>
                <a:t>2</a:t>
              </a:r>
              <a:endParaRPr lang="de-DE" sz="1200" kern="1200" dirty="0"/>
            </a:p>
          </p:txBody>
        </p:sp>
      </p:grpSp>
      <p:grpSp>
        <p:nvGrpSpPr>
          <p:cNvPr id="17" name="Gruppieren 16">
            <a:extLst>
              <a:ext uri="{FF2B5EF4-FFF2-40B4-BE49-F238E27FC236}">
                <a16:creationId xmlns:a16="http://schemas.microsoft.com/office/drawing/2014/main" id="{A05B99AD-0692-4785-B5D3-D4AE56A53876}"/>
              </a:ext>
            </a:extLst>
          </p:cNvPr>
          <p:cNvGrpSpPr/>
          <p:nvPr/>
        </p:nvGrpSpPr>
        <p:grpSpPr>
          <a:xfrm>
            <a:off x="5522543" y="849588"/>
            <a:ext cx="6325531" cy="504155"/>
            <a:chOff x="620337" y="798397"/>
            <a:chExt cx="7455452" cy="576027"/>
          </a:xfrm>
        </p:grpSpPr>
        <p:sp>
          <p:nvSpPr>
            <p:cNvPr id="18" name="Rechteck: obere Ecken abgerundet 17">
              <a:extLst>
                <a:ext uri="{FF2B5EF4-FFF2-40B4-BE49-F238E27FC236}">
                  <a16:creationId xmlns:a16="http://schemas.microsoft.com/office/drawing/2014/main" id="{02A57524-3FEB-4961-BD4F-4474DB41AF7F}"/>
                </a:ext>
              </a:extLst>
            </p:cNvPr>
            <p:cNvSpPr/>
            <p:nvPr/>
          </p:nvSpPr>
          <p:spPr>
            <a:xfrm rot="5400000">
              <a:off x="4060049" y="-2641315"/>
              <a:ext cx="576027" cy="7455452"/>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 name="Rechteck: obere Ecken abgerundet 6">
              <a:extLst>
                <a:ext uri="{FF2B5EF4-FFF2-40B4-BE49-F238E27FC236}">
                  <a16:creationId xmlns:a16="http://schemas.microsoft.com/office/drawing/2014/main" id="{8D88D0DD-5092-4E32-B986-A31720FEE028}"/>
                </a:ext>
              </a:extLst>
            </p:cNvPr>
            <p:cNvSpPr txBox="1"/>
            <p:nvPr/>
          </p:nvSpPr>
          <p:spPr>
            <a:xfrm>
              <a:off x="620337" y="826516"/>
              <a:ext cx="7427333" cy="5197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de-DE" sz="1800" kern="1200" dirty="0"/>
                <a:t>Ausgewählte Szenarien werden manuell erstellt und mit der Simulation Interface getestet.</a:t>
              </a:r>
            </a:p>
          </p:txBody>
        </p:sp>
      </p:grpSp>
      <p:pic>
        <p:nvPicPr>
          <p:cNvPr id="4" name="Grafik 3">
            <a:extLst>
              <a:ext uri="{FF2B5EF4-FFF2-40B4-BE49-F238E27FC236}">
                <a16:creationId xmlns:a16="http://schemas.microsoft.com/office/drawing/2014/main" id="{DFCC70E2-2DBD-4229-B286-106B17202A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6037" y="1829244"/>
            <a:ext cx="10817424" cy="4531845"/>
          </a:xfrm>
          <a:prstGeom prst="rect">
            <a:avLst/>
          </a:prstGeom>
        </p:spPr>
      </p:pic>
      <p:sp>
        <p:nvSpPr>
          <p:cNvPr id="22" name="Textfeld 21">
            <a:extLst>
              <a:ext uri="{FF2B5EF4-FFF2-40B4-BE49-F238E27FC236}">
                <a16:creationId xmlns:a16="http://schemas.microsoft.com/office/drawing/2014/main" id="{43E881E5-EEC7-4EF2-892D-F3E87751D298}"/>
              </a:ext>
            </a:extLst>
          </p:cNvPr>
          <p:cNvSpPr txBox="1"/>
          <p:nvPr/>
        </p:nvSpPr>
        <p:spPr>
          <a:xfrm>
            <a:off x="6517651" y="1464152"/>
            <a:ext cx="3365024" cy="369332"/>
          </a:xfrm>
          <a:prstGeom prst="rect">
            <a:avLst/>
          </a:prstGeom>
          <a:noFill/>
        </p:spPr>
        <p:txBody>
          <a:bodyPr wrap="none" rtlCol="0">
            <a:spAutoFit/>
          </a:bodyPr>
          <a:lstStyle/>
          <a:p>
            <a:r>
              <a:rPr lang="de-DE" dirty="0"/>
              <a:t>Beispiel3: </a:t>
            </a:r>
            <a:r>
              <a:rPr lang="de-DE" dirty="0" err="1"/>
              <a:t>navigate</a:t>
            </a:r>
            <a:r>
              <a:rPr lang="de-DE" dirty="0"/>
              <a:t> </a:t>
            </a:r>
            <a:r>
              <a:rPr lang="de-DE" dirty="0" err="1"/>
              <a:t>intersection</a:t>
            </a:r>
            <a:endParaRPr lang="de-DE" dirty="0"/>
          </a:p>
        </p:txBody>
      </p:sp>
    </p:spTree>
    <p:extLst>
      <p:ext uri="{BB962C8B-B14F-4D97-AF65-F5344CB8AC3E}">
        <p14:creationId xmlns:p14="http://schemas.microsoft.com/office/powerpoint/2010/main" val="2801893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19</a:t>
            </a:fld>
            <a:endParaRPr lang="de-DE" sz="1300" spc="-1">
              <a:solidFill>
                <a:prstClr val="black"/>
              </a:solidFill>
              <a:latin typeface="Arial"/>
            </a:endParaRPr>
          </a:p>
        </p:txBody>
      </p:sp>
      <p:sp>
        <p:nvSpPr>
          <p:cNvPr id="268" name="CustomShape 2"/>
          <p:cNvSpPr/>
          <p:nvPr/>
        </p:nvSpPr>
        <p:spPr>
          <a:xfrm>
            <a:off x="365712" y="919406"/>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ea typeface="DejaVu Sans"/>
              </a:rPr>
              <a:t>Implementierung</a:t>
            </a:r>
          </a:p>
          <a:p>
            <a:pPr marL="342900" indent="-342900" defTabSz="914309">
              <a:spcBef>
                <a:spcPts val="660"/>
              </a:spcBef>
              <a:buFont typeface="Arial" panose="020B0604020202020204" pitchFamily="34" charset="0"/>
              <a:buChar char="•"/>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b="1" spc="-1" dirty="0">
                <a:solidFill>
                  <a:srgbClr val="EF181E"/>
                </a:solidFill>
              </a:rPr>
              <a:t>Erstellung von Testszenarien</a:t>
            </a:r>
            <a:endParaRPr lang="de-DE" sz="2000" b="1" spc="-1" dirty="0">
              <a:solidFill>
                <a:srgbClr val="EF181E"/>
              </a:solidFill>
              <a:latin typeface="Arial"/>
              <a:ea typeface="DejaVu Sans"/>
            </a:endParaRPr>
          </a:p>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rPr>
              <a:t>	</a:t>
            </a:r>
            <a:endParaRPr lang="de-DE" sz="2200" spc="-1" dirty="0">
              <a:solidFill>
                <a:prstClr val="black"/>
              </a:solidFill>
              <a:latin typeface="Arial"/>
            </a:endParaRP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dirty="0">
                <a:solidFill>
                  <a:srgbClr val="0098A1"/>
                </a:solidFill>
                <a:latin typeface="Arial Narrow"/>
                <a:ea typeface="DejaVu Sans"/>
              </a:rPr>
              <a:t> Simulative Absicherung vernetzter automatisierter Fahrzeuge – Sami Dhiab - 871321</a:t>
            </a:r>
            <a:endParaRPr lang="de-DE" sz="1000" spc="-1" dirty="0">
              <a:solidFill>
                <a:prstClr val="black"/>
              </a:solidFill>
              <a:latin typeface="Arial"/>
            </a:endParaRPr>
          </a:p>
        </p:txBody>
      </p:sp>
      <p:sp>
        <p:nvSpPr>
          <p:cNvPr id="270"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sp>
        <p:nvSpPr>
          <p:cNvPr id="9" name="CustomShape 7">
            <a:extLst>
              <a:ext uri="{FF2B5EF4-FFF2-40B4-BE49-F238E27FC236}">
                <a16:creationId xmlns:a16="http://schemas.microsoft.com/office/drawing/2014/main" id="{E3BEC231-2754-4612-9684-A7FF6B5A18C1}"/>
              </a:ext>
            </a:extLst>
          </p:cNvPr>
          <p:cNvSpPr/>
          <p:nvPr/>
        </p:nvSpPr>
        <p:spPr>
          <a:xfrm>
            <a:off x="7106287" y="6500371"/>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Gif4. </a:t>
            </a:r>
            <a:r>
              <a:rPr lang="de-DE" sz="1400" spc="-1" dirty="0" err="1">
                <a:solidFill>
                  <a:srgbClr val="000000"/>
                </a:solidFill>
                <a:latin typeface="Calibri"/>
              </a:rPr>
              <a:t>Pedestrians</a:t>
            </a:r>
            <a:r>
              <a:rPr lang="de-DE" sz="1400" spc="-1" dirty="0">
                <a:solidFill>
                  <a:srgbClr val="000000"/>
                </a:solidFill>
                <a:latin typeface="Calibri"/>
              </a:rPr>
              <a:t> </a:t>
            </a:r>
            <a:r>
              <a:rPr lang="de-DE" sz="1400" spc="-1" dirty="0" err="1">
                <a:solidFill>
                  <a:srgbClr val="000000"/>
                </a:solidFill>
                <a:latin typeface="Calibri"/>
              </a:rPr>
              <a:t>cross</a:t>
            </a:r>
            <a:r>
              <a:rPr lang="de-DE" sz="1400" spc="-1" dirty="0">
                <a:solidFill>
                  <a:srgbClr val="000000"/>
                </a:solidFill>
                <a:latin typeface="Calibri"/>
              </a:rPr>
              <a:t> </a:t>
            </a:r>
            <a:r>
              <a:rPr lang="de-DE" sz="1400" spc="-1" dirty="0" err="1">
                <a:solidFill>
                  <a:srgbClr val="000000"/>
                </a:solidFill>
                <a:latin typeface="Calibri"/>
              </a:rPr>
              <a:t>scenario</a:t>
            </a:r>
            <a:endParaRPr lang="de-DE" sz="1400" spc="-1" dirty="0">
              <a:solidFill>
                <a:prstClr val="black"/>
              </a:solidFill>
              <a:latin typeface="Arial"/>
            </a:endParaRPr>
          </a:p>
        </p:txBody>
      </p:sp>
      <p:grpSp>
        <p:nvGrpSpPr>
          <p:cNvPr id="15" name="Gruppieren 14">
            <a:extLst>
              <a:ext uri="{FF2B5EF4-FFF2-40B4-BE49-F238E27FC236}">
                <a16:creationId xmlns:a16="http://schemas.microsoft.com/office/drawing/2014/main" id="{73A4B49D-FE37-46BB-9EFB-10221D4554AF}"/>
              </a:ext>
            </a:extLst>
          </p:cNvPr>
          <p:cNvGrpSpPr/>
          <p:nvPr/>
        </p:nvGrpSpPr>
        <p:grpSpPr>
          <a:xfrm>
            <a:off x="4991428" y="852639"/>
            <a:ext cx="526322" cy="775624"/>
            <a:chOff x="0" y="788599"/>
            <a:chExt cx="620338" cy="886196"/>
          </a:xfrm>
        </p:grpSpPr>
        <p:sp>
          <p:nvSpPr>
            <p:cNvPr id="20" name="Pfeil: Chevron 19">
              <a:extLst>
                <a:ext uri="{FF2B5EF4-FFF2-40B4-BE49-F238E27FC236}">
                  <a16:creationId xmlns:a16="http://schemas.microsoft.com/office/drawing/2014/main" id="{4FBAE1CD-D24B-42DB-90AA-58FDF18ADCF2}"/>
                </a:ext>
              </a:extLst>
            </p:cNvPr>
            <p:cNvSpPr/>
            <p:nvPr/>
          </p:nvSpPr>
          <p:spPr>
            <a:xfrm rot="5400000">
              <a:off x="-132929" y="921528"/>
              <a:ext cx="886196" cy="620337"/>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Pfeil: Chevron 4">
              <a:extLst>
                <a:ext uri="{FF2B5EF4-FFF2-40B4-BE49-F238E27FC236}">
                  <a16:creationId xmlns:a16="http://schemas.microsoft.com/office/drawing/2014/main" id="{ED8DABEF-B4A7-4D67-BCCD-B952DA9A1833}"/>
                </a:ext>
              </a:extLst>
            </p:cNvPr>
            <p:cNvSpPr txBox="1"/>
            <p:nvPr/>
          </p:nvSpPr>
          <p:spPr>
            <a:xfrm>
              <a:off x="1" y="1098768"/>
              <a:ext cx="620337" cy="2658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de-DE" sz="1800" kern="1200" dirty="0"/>
                <a:t>2</a:t>
              </a:r>
              <a:endParaRPr lang="de-DE" sz="1200" kern="1200" dirty="0"/>
            </a:p>
          </p:txBody>
        </p:sp>
      </p:grpSp>
      <p:grpSp>
        <p:nvGrpSpPr>
          <p:cNvPr id="17" name="Gruppieren 16">
            <a:extLst>
              <a:ext uri="{FF2B5EF4-FFF2-40B4-BE49-F238E27FC236}">
                <a16:creationId xmlns:a16="http://schemas.microsoft.com/office/drawing/2014/main" id="{A05B99AD-0692-4785-B5D3-D4AE56A53876}"/>
              </a:ext>
            </a:extLst>
          </p:cNvPr>
          <p:cNvGrpSpPr/>
          <p:nvPr/>
        </p:nvGrpSpPr>
        <p:grpSpPr>
          <a:xfrm>
            <a:off x="5522543" y="849588"/>
            <a:ext cx="6325531" cy="504155"/>
            <a:chOff x="620337" y="798397"/>
            <a:chExt cx="7455452" cy="576027"/>
          </a:xfrm>
        </p:grpSpPr>
        <p:sp>
          <p:nvSpPr>
            <p:cNvPr id="18" name="Rechteck: obere Ecken abgerundet 17">
              <a:extLst>
                <a:ext uri="{FF2B5EF4-FFF2-40B4-BE49-F238E27FC236}">
                  <a16:creationId xmlns:a16="http://schemas.microsoft.com/office/drawing/2014/main" id="{02A57524-3FEB-4961-BD4F-4474DB41AF7F}"/>
                </a:ext>
              </a:extLst>
            </p:cNvPr>
            <p:cNvSpPr/>
            <p:nvPr/>
          </p:nvSpPr>
          <p:spPr>
            <a:xfrm rot="5400000">
              <a:off x="4060049" y="-2641315"/>
              <a:ext cx="576027" cy="7455452"/>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 name="Rechteck: obere Ecken abgerundet 6">
              <a:extLst>
                <a:ext uri="{FF2B5EF4-FFF2-40B4-BE49-F238E27FC236}">
                  <a16:creationId xmlns:a16="http://schemas.microsoft.com/office/drawing/2014/main" id="{8D88D0DD-5092-4E32-B986-A31720FEE028}"/>
                </a:ext>
              </a:extLst>
            </p:cNvPr>
            <p:cNvSpPr txBox="1"/>
            <p:nvPr/>
          </p:nvSpPr>
          <p:spPr>
            <a:xfrm>
              <a:off x="620337" y="826516"/>
              <a:ext cx="7427333" cy="5197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de-DE" sz="1800" kern="1200" dirty="0"/>
                <a:t>Ausgewählte Szenarien werden manuell erstellt und mit der Simulation Interface getestet.</a:t>
              </a:r>
            </a:p>
          </p:txBody>
        </p:sp>
      </p:grpSp>
      <p:pic>
        <p:nvPicPr>
          <p:cNvPr id="4" name="Grafik 3">
            <a:extLst>
              <a:ext uri="{FF2B5EF4-FFF2-40B4-BE49-F238E27FC236}">
                <a16:creationId xmlns:a16="http://schemas.microsoft.com/office/drawing/2014/main" id="{DFCC70E2-2DBD-4229-B286-106B17202A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32765" y="1829244"/>
            <a:ext cx="10249468" cy="4531845"/>
          </a:xfrm>
          <a:prstGeom prst="rect">
            <a:avLst/>
          </a:prstGeom>
        </p:spPr>
      </p:pic>
      <p:sp>
        <p:nvSpPr>
          <p:cNvPr id="22" name="Textfeld 21">
            <a:extLst>
              <a:ext uri="{FF2B5EF4-FFF2-40B4-BE49-F238E27FC236}">
                <a16:creationId xmlns:a16="http://schemas.microsoft.com/office/drawing/2014/main" id="{43E881E5-EEC7-4EF2-892D-F3E87751D298}"/>
              </a:ext>
            </a:extLst>
          </p:cNvPr>
          <p:cNvSpPr txBox="1"/>
          <p:nvPr/>
        </p:nvSpPr>
        <p:spPr>
          <a:xfrm>
            <a:off x="6517651" y="1464152"/>
            <a:ext cx="3441968" cy="369332"/>
          </a:xfrm>
          <a:prstGeom prst="rect">
            <a:avLst/>
          </a:prstGeom>
          <a:noFill/>
        </p:spPr>
        <p:txBody>
          <a:bodyPr wrap="none" rtlCol="0">
            <a:spAutoFit/>
          </a:bodyPr>
          <a:lstStyle/>
          <a:p>
            <a:r>
              <a:rPr lang="de-DE" dirty="0"/>
              <a:t>Beispiel4: </a:t>
            </a:r>
            <a:r>
              <a:rPr lang="de-DE" dirty="0" err="1"/>
              <a:t>Pedestrians</a:t>
            </a:r>
            <a:r>
              <a:rPr lang="de-DE" dirty="0"/>
              <a:t> Crossing</a:t>
            </a:r>
          </a:p>
        </p:txBody>
      </p:sp>
    </p:spTree>
    <p:extLst>
      <p:ext uri="{BB962C8B-B14F-4D97-AF65-F5344CB8AC3E}">
        <p14:creationId xmlns:p14="http://schemas.microsoft.com/office/powerpoint/2010/main" val="1151716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0"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E18CCCC5-B764-480D-8650-60671B79A603}"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2</a:t>
            </a:fld>
            <a:endParaRPr lang="de-DE" sz="1300" spc="-1">
              <a:solidFill>
                <a:prstClr val="black"/>
              </a:solidFill>
              <a:latin typeface="Arial"/>
            </a:endParaRPr>
          </a:p>
        </p:txBody>
      </p:sp>
      <p:sp>
        <p:nvSpPr>
          <p:cNvPr id="231" name="CustomShape 2"/>
          <p:cNvSpPr/>
          <p:nvPr/>
        </p:nvSpPr>
        <p:spPr>
          <a:xfrm>
            <a:off x="691830" y="1006155"/>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600" b="1" spc="-1">
                <a:solidFill>
                  <a:srgbClr val="EF181E"/>
                </a:solidFill>
                <a:latin typeface="Arial"/>
                <a:ea typeface="DejaVu Sans"/>
              </a:rPr>
              <a:t>Inhaltsverzeichnis</a:t>
            </a:r>
            <a:endParaRPr lang="de-DE" sz="2600" spc="-1">
              <a:solidFill>
                <a:prstClr val="black"/>
              </a:solidFill>
              <a:latin typeface="Arial"/>
            </a:endParaRPr>
          </a:p>
        </p:txBody>
      </p:sp>
      <p:sp>
        <p:nvSpPr>
          <p:cNvPr id="232" name="CustomShape 3"/>
          <p:cNvSpPr/>
          <p:nvPr/>
        </p:nvSpPr>
        <p:spPr>
          <a:xfrm>
            <a:off x="1506403" y="1846287"/>
            <a:ext cx="2744753" cy="2985044"/>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marL="285451" indent="-283292" defTabSz="914309">
              <a:spcBef>
                <a:spcPts val="1199"/>
              </a:spcBef>
              <a:buClr>
                <a:srgbClr val="FF1919"/>
              </a:buClr>
              <a:buFont typeface="Wingdings" charset="2"/>
              <a:buAutoNum type="arabicPeriod"/>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z="2400" spc="-1">
                <a:solidFill>
                  <a:prstClr val="black"/>
                </a:solidFill>
                <a:latin typeface="Arial"/>
                <a:ea typeface="DejaVu Sans"/>
              </a:rPr>
              <a:t>Einführung</a:t>
            </a:r>
            <a:endParaRPr lang="de-DE" sz="2400" spc="-1">
              <a:solidFill>
                <a:prstClr val="black"/>
              </a:solidFill>
              <a:latin typeface="Arial"/>
            </a:endParaRPr>
          </a:p>
          <a:p>
            <a:pPr marL="285451" indent="-283292" defTabSz="914309">
              <a:spcBef>
                <a:spcPts val="1199"/>
              </a:spcBef>
              <a:buClr>
                <a:srgbClr val="FF1919"/>
              </a:buClr>
              <a:buFont typeface="Wingdings" charset="2"/>
              <a:buAutoNum type="arabicPeriod"/>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z="2400" spc="-1">
                <a:solidFill>
                  <a:prstClr val="black"/>
                </a:solidFill>
                <a:latin typeface="Arial"/>
                <a:ea typeface="DejaVu Sans"/>
              </a:rPr>
              <a:t>Stand der Technik</a:t>
            </a:r>
            <a:endParaRPr lang="de-DE" sz="2400" spc="-1">
              <a:solidFill>
                <a:prstClr val="black"/>
              </a:solidFill>
              <a:latin typeface="Arial"/>
            </a:endParaRPr>
          </a:p>
          <a:p>
            <a:pPr marL="285451" indent="-283292" defTabSz="914309">
              <a:spcBef>
                <a:spcPts val="1199"/>
              </a:spcBef>
              <a:buClr>
                <a:srgbClr val="FF1919"/>
              </a:buClr>
              <a:buFont typeface="Wingdings" charset="2"/>
              <a:buAutoNum type="arabicPeriod"/>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z="2400" spc="-1">
                <a:solidFill>
                  <a:prstClr val="black"/>
                </a:solidFill>
                <a:latin typeface="Arial"/>
                <a:ea typeface="DejaVu Sans"/>
              </a:rPr>
              <a:t>Implementierung</a:t>
            </a:r>
            <a:endParaRPr lang="de-DE" sz="2400" spc="-1">
              <a:solidFill>
                <a:prstClr val="black"/>
              </a:solidFill>
              <a:latin typeface="Arial"/>
            </a:endParaRPr>
          </a:p>
          <a:p>
            <a:pPr marL="285451" indent="-283292" defTabSz="914309">
              <a:spcBef>
                <a:spcPts val="1199"/>
              </a:spcBef>
              <a:buClr>
                <a:srgbClr val="FF1919"/>
              </a:buClr>
              <a:buFont typeface="Wingdings" charset="2"/>
              <a:buAutoNum type="arabicPeriod"/>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z="2400" spc="-1">
                <a:solidFill>
                  <a:prstClr val="black"/>
                </a:solidFill>
                <a:latin typeface="Arial"/>
                <a:ea typeface="DejaVu Sans"/>
              </a:rPr>
              <a:t>Auswertung</a:t>
            </a:r>
            <a:endParaRPr lang="de-DE" sz="2400" spc="-1">
              <a:solidFill>
                <a:prstClr val="black"/>
              </a:solidFill>
              <a:latin typeface="Arial"/>
            </a:endParaRPr>
          </a:p>
          <a:p>
            <a:pPr marL="285451" indent="-283292" defTabSz="914309">
              <a:spcBef>
                <a:spcPts val="1199"/>
              </a:spcBef>
              <a:buClr>
                <a:srgbClr val="FF1919"/>
              </a:buClr>
              <a:buFont typeface="Wingdings" charset="2"/>
              <a:buAutoNum type="arabicPeriod"/>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z="2400" spc="-1">
                <a:solidFill>
                  <a:prstClr val="black"/>
                </a:solidFill>
                <a:latin typeface="Arial"/>
                <a:ea typeface="DejaVu Sans"/>
              </a:rPr>
              <a:t>Ergebnisse</a:t>
            </a:r>
            <a:endParaRPr lang="de-DE" sz="2400" spc="-1">
              <a:solidFill>
                <a:prstClr val="black"/>
              </a:solidFill>
              <a:latin typeface="Arial"/>
            </a:endParaRPr>
          </a:p>
          <a:p>
            <a:pPr marL="285451" indent="-283292" defTabSz="914309">
              <a:spcBef>
                <a:spcPts val="1199"/>
              </a:spcBef>
              <a:buClr>
                <a:srgbClr val="FF1919"/>
              </a:buClr>
              <a:buFont typeface="Wingdings" charset="2"/>
              <a:buAutoNum type="arabicPeriod"/>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z="2400" spc="-1">
                <a:solidFill>
                  <a:prstClr val="black"/>
                </a:solidFill>
                <a:latin typeface="Arial"/>
                <a:ea typeface="DejaVu Sans"/>
              </a:rPr>
              <a:t>Fazit</a:t>
            </a:r>
            <a:endParaRPr lang="de-DE" sz="2400" spc="-1">
              <a:solidFill>
                <a:prstClr val="black"/>
              </a:solidFill>
              <a:latin typeface="Arial"/>
            </a:endParaRPr>
          </a:p>
        </p:txBody>
      </p:sp>
      <p:sp>
        <p:nvSpPr>
          <p:cNvPr id="233" name="CustomShape 4"/>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a:solidFill>
                  <a:srgbClr val="0098A1"/>
                </a:solidFill>
                <a:latin typeface="Arial Narrow"/>
                <a:ea typeface="DejaVu Sans"/>
              </a:rPr>
              <a:t> Simulative Absicherung vernetzter automatisierter Fahrzeuge – Sami Dhiab - 871321</a:t>
            </a:r>
            <a:endParaRPr lang="de-DE" sz="1000" spc="-1">
              <a:solidFill>
                <a:prstClr val="black"/>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20</a:t>
            </a:fld>
            <a:endParaRPr lang="de-DE" sz="1300" spc="-1">
              <a:solidFill>
                <a:prstClr val="black"/>
              </a:solidFill>
              <a:latin typeface="Arial"/>
            </a:endParaRPr>
          </a:p>
        </p:txBody>
      </p:sp>
      <p:sp>
        <p:nvSpPr>
          <p:cNvPr id="268" name="CustomShape 2"/>
          <p:cNvSpPr/>
          <p:nvPr/>
        </p:nvSpPr>
        <p:spPr>
          <a:xfrm>
            <a:off x="365712" y="919406"/>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ea typeface="DejaVu Sans"/>
              </a:rPr>
              <a:t>Implementierung</a:t>
            </a:r>
          </a:p>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rPr>
              <a:t>	</a:t>
            </a:r>
            <a:endParaRPr lang="de-DE" sz="2200" spc="-1" dirty="0">
              <a:solidFill>
                <a:prstClr val="black"/>
              </a:solidFill>
              <a:latin typeface="Arial"/>
            </a:endParaRP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dirty="0">
                <a:solidFill>
                  <a:srgbClr val="0098A1"/>
                </a:solidFill>
                <a:latin typeface="Arial Narrow"/>
                <a:ea typeface="DejaVu Sans"/>
              </a:rPr>
              <a:t> Simulative Absicherung vernetzter automatisierter Fahrzeuge – Sami Dhiab - 871321</a:t>
            </a:r>
            <a:endParaRPr lang="de-DE" sz="1000" spc="-1" dirty="0">
              <a:solidFill>
                <a:prstClr val="black"/>
              </a:solidFill>
              <a:latin typeface="Arial"/>
            </a:endParaRPr>
          </a:p>
        </p:txBody>
      </p:sp>
      <p:sp>
        <p:nvSpPr>
          <p:cNvPr id="270"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sp>
        <p:nvSpPr>
          <p:cNvPr id="9" name="CustomShape 7">
            <a:extLst>
              <a:ext uri="{FF2B5EF4-FFF2-40B4-BE49-F238E27FC236}">
                <a16:creationId xmlns:a16="http://schemas.microsoft.com/office/drawing/2014/main" id="{E3BEC231-2754-4612-9684-A7FF6B5A18C1}"/>
              </a:ext>
            </a:extLst>
          </p:cNvPr>
          <p:cNvSpPr/>
          <p:nvPr/>
        </p:nvSpPr>
        <p:spPr>
          <a:xfrm>
            <a:off x="7106287" y="6500371"/>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abb15. </a:t>
            </a:r>
            <a:r>
              <a:rPr lang="de-DE" sz="1400" spc="-1" dirty="0" err="1">
                <a:solidFill>
                  <a:srgbClr val="000000"/>
                </a:solidFill>
                <a:latin typeface="Calibri"/>
              </a:rPr>
              <a:t>Process</a:t>
            </a:r>
            <a:r>
              <a:rPr lang="de-DE" sz="1400" spc="-1" dirty="0">
                <a:solidFill>
                  <a:srgbClr val="000000"/>
                </a:solidFill>
                <a:latin typeface="Calibri"/>
              </a:rPr>
              <a:t> Flowchart</a:t>
            </a:r>
            <a:endParaRPr lang="de-DE" sz="1400" spc="-1" dirty="0">
              <a:solidFill>
                <a:prstClr val="black"/>
              </a:solidFill>
              <a:latin typeface="Arial"/>
            </a:endParaRPr>
          </a:p>
        </p:txBody>
      </p:sp>
      <p:grpSp>
        <p:nvGrpSpPr>
          <p:cNvPr id="16" name="Gruppieren 15">
            <a:extLst>
              <a:ext uri="{FF2B5EF4-FFF2-40B4-BE49-F238E27FC236}">
                <a16:creationId xmlns:a16="http://schemas.microsoft.com/office/drawing/2014/main" id="{9ADD5275-EC4B-49E8-A5A9-E38B2921F2B2}"/>
              </a:ext>
            </a:extLst>
          </p:cNvPr>
          <p:cNvGrpSpPr/>
          <p:nvPr/>
        </p:nvGrpSpPr>
        <p:grpSpPr>
          <a:xfrm>
            <a:off x="3437672" y="942225"/>
            <a:ext cx="620338" cy="886196"/>
            <a:chOff x="0" y="1576448"/>
            <a:chExt cx="620338" cy="886196"/>
          </a:xfrm>
        </p:grpSpPr>
        <p:sp>
          <p:nvSpPr>
            <p:cNvPr id="26" name="Pfeil: Chevron 25">
              <a:extLst>
                <a:ext uri="{FF2B5EF4-FFF2-40B4-BE49-F238E27FC236}">
                  <a16:creationId xmlns:a16="http://schemas.microsoft.com/office/drawing/2014/main" id="{AC1E2FC4-BD60-424A-A4A1-615A6A120292}"/>
                </a:ext>
              </a:extLst>
            </p:cNvPr>
            <p:cNvSpPr/>
            <p:nvPr/>
          </p:nvSpPr>
          <p:spPr>
            <a:xfrm rot="5400000">
              <a:off x="-132929" y="1709377"/>
              <a:ext cx="886196" cy="620337"/>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Pfeil: Chevron 4">
              <a:extLst>
                <a:ext uri="{FF2B5EF4-FFF2-40B4-BE49-F238E27FC236}">
                  <a16:creationId xmlns:a16="http://schemas.microsoft.com/office/drawing/2014/main" id="{9060430A-F535-43FC-8AFC-3238F961350F}"/>
                </a:ext>
              </a:extLst>
            </p:cNvPr>
            <p:cNvSpPr txBox="1"/>
            <p:nvPr/>
          </p:nvSpPr>
          <p:spPr>
            <a:xfrm>
              <a:off x="1" y="1886617"/>
              <a:ext cx="620337" cy="2658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3</a:t>
              </a:r>
            </a:p>
          </p:txBody>
        </p:sp>
      </p:grpSp>
      <p:grpSp>
        <p:nvGrpSpPr>
          <p:cNvPr id="23" name="Gruppieren 22">
            <a:extLst>
              <a:ext uri="{FF2B5EF4-FFF2-40B4-BE49-F238E27FC236}">
                <a16:creationId xmlns:a16="http://schemas.microsoft.com/office/drawing/2014/main" id="{6A953161-13DD-4FA2-9BED-6961F07D059A}"/>
              </a:ext>
            </a:extLst>
          </p:cNvPr>
          <p:cNvGrpSpPr/>
          <p:nvPr/>
        </p:nvGrpSpPr>
        <p:grpSpPr>
          <a:xfrm>
            <a:off x="4058009" y="928633"/>
            <a:ext cx="7455452" cy="576027"/>
            <a:chOff x="620337" y="1576448"/>
            <a:chExt cx="7455452" cy="576027"/>
          </a:xfrm>
        </p:grpSpPr>
        <p:sp>
          <p:nvSpPr>
            <p:cNvPr id="24" name="Rechteck: obere Ecken abgerundet 23">
              <a:extLst>
                <a:ext uri="{FF2B5EF4-FFF2-40B4-BE49-F238E27FC236}">
                  <a16:creationId xmlns:a16="http://schemas.microsoft.com/office/drawing/2014/main" id="{E7BC93C9-DFB1-4FB2-824E-EC4D81BF2BCD}"/>
                </a:ext>
              </a:extLst>
            </p:cNvPr>
            <p:cNvSpPr/>
            <p:nvPr/>
          </p:nvSpPr>
          <p:spPr>
            <a:xfrm rot="5400000">
              <a:off x="4060049" y="-1863264"/>
              <a:ext cx="576027" cy="7455452"/>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Rechteck: obere Ecken abgerundet 6">
              <a:extLst>
                <a:ext uri="{FF2B5EF4-FFF2-40B4-BE49-F238E27FC236}">
                  <a16:creationId xmlns:a16="http://schemas.microsoft.com/office/drawing/2014/main" id="{4B5856AC-ED22-4FE4-B263-1B4C2F99DB21}"/>
                </a:ext>
              </a:extLst>
            </p:cNvPr>
            <p:cNvSpPr txBox="1"/>
            <p:nvPr/>
          </p:nvSpPr>
          <p:spPr>
            <a:xfrm>
              <a:off x="620337" y="1604567"/>
              <a:ext cx="7427333" cy="5197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de-DE" sz="1800" b="0" i="0" kern="1200" dirty="0"/>
                <a:t>Automatische Ausführung von Testszenarien (Docker + GitLab CI) </a:t>
              </a:r>
              <a:endParaRPr lang="de-DE" sz="1800" kern="1200" dirty="0"/>
            </a:p>
          </p:txBody>
        </p:sp>
      </p:grpSp>
      <p:graphicFrame>
        <p:nvGraphicFramePr>
          <p:cNvPr id="6" name="Diagramm 5">
            <a:extLst>
              <a:ext uri="{FF2B5EF4-FFF2-40B4-BE49-F238E27FC236}">
                <a16:creationId xmlns:a16="http://schemas.microsoft.com/office/drawing/2014/main" id="{72A4E391-CCA0-439A-ACCA-AEC444A6724D}"/>
              </a:ext>
            </a:extLst>
          </p:cNvPr>
          <p:cNvGraphicFramePr/>
          <p:nvPr>
            <p:extLst>
              <p:ext uri="{D42A27DB-BD31-4B8C-83A1-F6EECF244321}">
                <p14:modId xmlns:p14="http://schemas.microsoft.com/office/powerpoint/2010/main" val="3653275647"/>
              </p:ext>
            </p:extLst>
          </p:nvPr>
        </p:nvGraphicFramePr>
        <p:xfrm>
          <a:off x="194314" y="1878484"/>
          <a:ext cx="10221826" cy="4529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Legende: mit Pfeil nach rechts 6">
            <a:extLst>
              <a:ext uri="{FF2B5EF4-FFF2-40B4-BE49-F238E27FC236}">
                <a16:creationId xmlns:a16="http://schemas.microsoft.com/office/drawing/2014/main" id="{48BFBE4D-D97A-424D-B7DF-3852701C9900}"/>
              </a:ext>
            </a:extLst>
          </p:cNvPr>
          <p:cNvSpPr/>
          <p:nvPr/>
        </p:nvSpPr>
        <p:spPr>
          <a:xfrm>
            <a:off x="3027000" y="3715709"/>
            <a:ext cx="9489350" cy="1821006"/>
          </a:xfrm>
          <a:prstGeom prst="rightArrowCallout">
            <a:avLst>
              <a:gd name="adj1" fmla="val 22210"/>
              <a:gd name="adj2" fmla="val 29882"/>
              <a:gd name="adj3" fmla="val 106597"/>
              <a:gd name="adj4" fmla="val 78532"/>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8" name="Textfeld 7">
            <a:extLst>
              <a:ext uri="{FF2B5EF4-FFF2-40B4-BE49-F238E27FC236}">
                <a16:creationId xmlns:a16="http://schemas.microsoft.com/office/drawing/2014/main" id="{0782D12B-5F5B-41F1-8128-FED30AD88E50}"/>
              </a:ext>
            </a:extLst>
          </p:cNvPr>
          <p:cNvSpPr txBox="1"/>
          <p:nvPr/>
        </p:nvSpPr>
        <p:spPr>
          <a:xfrm>
            <a:off x="10598346" y="4303046"/>
            <a:ext cx="1184940" cy="646331"/>
          </a:xfrm>
          <a:prstGeom prst="rect">
            <a:avLst/>
          </a:prstGeom>
          <a:noFill/>
        </p:spPr>
        <p:txBody>
          <a:bodyPr wrap="none" rtlCol="0">
            <a:spAutoFit/>
          </a:bodyPr>
          <a:lstStyle/>
          <a:p>
            <a:r>
              <a:rPr lang="de-DE" dirty="0"/>
              <a:t>Docker</a:t>
            </a:r>
          </a:p>
          <a:p>
            <a:r>
              <a:rPr lang="de-DE" dirty="0"/>
              <a:t>Container</a:t>
            </a:r>
          </a:p>
        </p:txBody>
      </p:sp>
      <p:sp>
        <p:nvSpPr>
          <p:cNvPr id="10" name="Pfeil: nach rechts 9">
            <a:extLst>
              <a:ext uri="{FF2B5EF4-FFF2-40B4-BE49-F238E27FC236}">
                <a16:creationId xmlns:a16="http://schemas.microsoft.com/office/drawing/2014/main" id="{255D352B-0C7C-428E-9468-A65ACA45AAA4}"/>
              </a:ext>
            </a:extLst>
          </p:cNvPr>
          <p:cNvSpPr/>
          <p:nvPr/>
        </p:nvSpPr>
        <p:spPr>
          <a:xfrm>
            <a:off x="4092310" y="4138707"/>
            <a:ext cx="53684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Pfeil: nach rechts 27">
            <a:extLst>
              <a:ext uri="{FF2B5EF4-FFF2-40B4-BE49-F238E27FC236}">
                <a16:creationId xmlns:a16="http://schemas.microsoft.com/office/drawing/2014/main" id="{E38A58CA-CA33-4604-8F95-880D9B65D035}"/>
              </a:ext>
            </a:extLst>
          </p:cNvPr>
          <p:cNvSpPr/>
          <p:nvPr/>
        </p:nvSpPr>
        <p:spPr>
          <a:xfrm>
            <a:off x="5876925" y="4138707"/>
            <a:ext cx="61511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rechts 28">
            <a:extLst>
              <a:ext uri="{FF2B5EF4-FFF2-40B4-BE49-F238E27FC236}">
                <a16:creationId xmlns:a16="http://schemas.microsoft.com/office/drawing/2014/main" id="{C5BA751A-9B29-4B5F-86EC-187C544ECAA4}"/>
              </a:ext>
            </a:extLst>
          </p:cNvPr>
          <p:cNvSpPr/>
          <p:nvPr/>
        </p:nvSpPr>
        <p:spPr>
          <a:xfrm>
            <a:off x="7663619" y="4138707"/>
            <a:ext cx="61278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2" name="Gerader Verbinder 31">
            <a:extLst>
              <a:ext uri="{FF2B5EF4-FFF2-40B4-BE49-F238E27FC236}">
                <a16:creationId xmlns:a16="http://schemas.microsoft.com/office/drawing/2014/main" id="{AFF341A6-43D3-4694-BAB5-F11418FAF1BC}"/>
              </a:ext>
            </a:extLst>
          </p:cNvPr>
          <p:cNvCxnSpPr/>
          <p:nvPr/>
        </p:nvCxnSpPr>
        <p:spPr>
          <a:xfrm>
            <a:off x="7688188" y="4789334"/>
            <a:ext cx="0" cy="2385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C05AFB2B-CCFF-426B-8656-79BE6F8EF20F}"/>
              </a:ext>
            </a:extLst>
          </p:cNvPr>
          <p:cNvCxnSpPr/>
          <p:nvPr/>
        </p:nvCxnSpPr>
        <p:spPr>
          <a:xfrm>
            <a:off x="6437305" y="4808384"/>
            <a:ext cx="0" cy="2385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90B94184-4E39-466F-B64D-292BFF9F4277}"/>
              </a:ext>
            </a:extLst>
          </p:cNvPr>
          <p:cNvCxnSpPr/>
          <p:nvPr/>
        </p:nvCxnSpPr>
        <p:spPr>
          <a:xfrm>
            <a:off x="6507088" y="4812008"/>
            <a:ext cx="0" cy="2385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9909E25F-2AA4-4B7E-A02A-CE38E4C4C0A6}"/>
              </a:ext>
            </a:extLst>
          </p:cNvPr>
          <p:cNvCxnSpPr/>
          <p:nvPr/>
        </p:nvCxnSpPr>
        <p:spPr>
          <a:xfrm>
            <a:off x="7771675" y="4787056"/>
            <a:ext cx="0" cy="23850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Halber Rahmen 12">
            <a:extLst>
              <a:ext uri="{FF2B5EF4-FFF2-40B4-BE49-F238E27FC236}">
                <a16:creationId xmlns:a16="http://schemas.microsoft.com/office/drawing/2014/main" id="{DFE16F21-7ACB-48D6-9226-5D86EBA329DE}"/>
              </a:ext>
            </a:extLst>
          </p:cNvPr>
          <p:cNvSpPr/>
          <p:nvPr/>
        </p:nvSpPr>
        <p:spPr>
          <a:xfrm rot="13169088">
            <a:off x="6587236" y="4811455"/>
            <a:ext cx="987597" cy="826014"/>
          </a:xfrm>
          <a:prstGeom prst="halfFrame">
            <a:avLst>
              <a:gd name="adj1" fmla="val 12461"/>
              <a:gd name="adj2" fmla="val 12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4" name="Textfeld 13">
            <a:extLst>
              <a:ext uri="{FF2B5EF4-FFF2-40B4-BE49-F238E27FC236}">
                <a16:creationId xmlns:a16="http://schemas.microsoft.com/office/drawing/2014/main" id="{6E5C9DEB-1611-4241-90D4-736A74AA2DC2}"/>
              </a:ext>
            </a:extLst>
          </p:cNvPr>
          <p:cNvSpPr txBox="1"/>
          <p:nvPr/>
        </p:nvSpPr>
        <p:spPr>
          <a:xfrm>
            <a:off x="6708345" y="5872741"/>
            <a:ext cx="954107" cy="369332"/>
          </a:xfrm>
          <a:prstGeom prst="rect">
            <a:avLst/>
          </a:prstGeom>
          <a:noFill/>
        </p:spPr>
        <p:txBody>
          <a:bodyPr wrap="none" rtlCol="0">
            <a:spAutoFit/>
          </a:bodyPr>
          <a:lstStyle/>
          <a:p>
            <a:r>
              <a:rPr lang="de-DE" dirty="0"/>
              <a:t>Parallel</a:t>
            </a:r>
          </a:p>
        </p:txBody>
      </p:sp>
    </p:spTree>
    <p:extLst>
      <p:ext uri="{BB962C8B-B14F-4D97-AF65-F5344CB8AC3E}">
        <p14:creationId xmlns:p14="http://schemas.microsoft.com/office/powerpoint/2010/main" val="2918431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21</a:t>
            </a:fld>
            <a:endParaRPr lang="de-DE" sz="1300" spc="-1">
              <a:solidFill>
                <a:prstClr val="black"/>
              </a:solidFill>
              <a:latin typeface="Arial"/>
            </a:endParaRPr>
          </a:p>
        </p:txBody>
      </p:sp>
      <p:sp>
        <p:nvSpPr>
          <p:cNvPr id="268" name="CustomShape 2"/>
          <p:cNvSpPr/>
          <p:nvPr/>
        </p:nvSpPr>
        <p:spPr>
          <a:xfrm>
            <a:off x="365712" y="919406"/>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ea typeface="DejaVu Sans"/>
              </a:rPr>
              <a:t>Implementierung</a:t>
            </a:r>
          </a:p>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rPr>
              <a:t>	</a:t>
            </a:r>
            <a:endParaRPr lang="de-DE" sz="2200" spc="-1" dirty="0">
              <a:solidFill>
                <a:prstClr val="black"/>
              </a:solidFill>
              <a:latin typeface="Arial"/>
            </a:endParaRP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dirty="0">
                <a:solidFill>
                  <a:srgbClr val="0098A1"/>
                </a:solidFill>
                <a:latin typeface="Arial Narrow"/>
                <a:ea typeface="DejaVu Sans"/>
              </a:rPr>
              <a:t> Simulative Absicherung vernetzter automatisierter Fahrzeuge – Sami Dhiab - 871321</a:t>
            </a:r>
            <a:endParaRPr lang="de-DE" sz="1000" spc="-1" dirty="0">
              <a:solidFill>
                <a:prstClr val="black"/>
              </a:solidFill>
              <a:latin typeface="Arial"/>
            </a:endParaRPr>
          </a:p>
        </p:txBody>
      </p:sp>
      <p:sp>
        <p:nvSpPr>
          <p:cNvPr id="9" name="CustomShape 7">
            <a:extLst>
              <a:ext uri="{FF2B5EF4-FFF2-40B4-BE49-F238E27FC236}">
                <a16:creationId xmlns:a16="http://schemas.microsoft.com/office/drawing/2014/main" id="{E3BEC231-2754-4612-9684-A7FF6B5A18C1}"/>
              </a:ext>
            </a:extLst>
          </p:cNvPr>
          <p:cNvSpPr/>
          <p:nvPr/>
        </p:nvSpPr>
        <p:spPr>
          <a:xfrm>
            <a:off x="2801972" y="4266576"/>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abb16. </a:t>
            </a:r>
            <a:r>
              <a:rPr lang="de-DE" sz="1400" spc="-1" dirty="0" err="1">
                <a:solidFill>
                  <a:srgbClr val="000000"/>
                </a:solidFill>
                <a:latin typeface="Calibri"/>
              </a:rPr>
              <a:t>Ci</a:t>
            </a:r>
            <a:r>
              <a:rPr lang="de-DE" sz="1400" spc="-1" dirty="0">
                <a:solidFill>
                  <a:srgbClr val="000000"/>
                </a:solidFill>
                <a:latin typeface="Calibri"/>
              </a:rPr>
              <a:t>-Pipeline</a:t>
            </a:r>
            <a:endParaRPr lang="de-DE" sz="1400" spc="-1" dirty="0">
              <a:solidFill>
                <a:prstClr val="black"/>
              </a:solidFill>
              <a:latin typeface="Arial"/>
            </a:endParaRPr>
          </a:p>
        </p:txBody>
      </p:sp>
      <p:grpSp>
        <p:nvGrpSpPr>
          <p:cNvPr id="16" name="Gruppieren 15">
            <a:extLst>
              <a:ext uri="{FF2B5EF4-FFF2-40B4-BE49-F238E27FC236}">
                <a16:creationId xmlns:a16="http://schemas.microsoft.com/office/drawing/2014/main" id="{9ADD5275-EC4B-49E8-A5A9-E38B2921F2B2}"/>
              </a:ext>
            </a:extLst>
          </p:cNvPr>
          <p:cNvGrpSpPr/>
          <p:nvPr/>
        </p:nvGrpSpPr>
        <p:grpSpPr>
          <a:xfrm>
            <a:off x="3437672" y="942225"/>
            <a:ext cx="620338" cy="886196"/>
            <a:chOff x="0" y="1576448"/>
            <a:chExt cx="620338" cy="886196"/>
          </a:xfrm>
        </p:grpSpPr>
        <p:sp>
          <p:nvSpPr>
            <p:cNvPr id="26" name="Pfeil: Chevron 25">
              <a:extLst>
                <a:ext uri="{FF2B5EF4-FFF2-40B4-BE49-F238E27FC236}">
                  <a16:creationId xmlns:a16="http://schemas.microsoft.com/office/drawing/2014/main" id="{AC1E2FC4-BD60-424A-A4A1-615A6A120292}"/>
                </a:ext>
              </a:extLst>
            </p:cNvPr>
            <p:cNvSpPr/>
            <p:nvPr/>
          </p:nvSpPr>
          <p:spPr>
            <a:xfrm rot="5400000">
              <a:off x="-132929" y="1709377"/>
              <a:ext cx="886196" cy="620337"/>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Pfeil: Chevron 4">
              <a:extLst>
                <a:ext uri="{FF2B5EF4-FFF2-40B4-BE49-F238E27FC236}">
                  <a16:creationId xmlns:a16="http://schemas.microsoft.com/office/drawing/2014/main" id="{9060430A-F535-43FC-8AFC-3238F961350F}"/>
                </a:ext>
              </a:extLst>
            </p:cNvPr>
            <p:cNvSpPr txBox="1"/>
            <p:nvPr/>
          </p:nvSpPr>
          <p:spPr>
            <a:xfrm>
              <a:off x="1" y="1886617"/>
              <a:ext cx="620337" cy="2658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3</a:t>
              </a:r>
            </a:p>
          </p:txBody>
        </p:sp>
      </p:grpSp>
      <p:grpSp>
        <p:nvGrpSpPr>
          <p:cNvPr id="23" name="Gruppieren 22">
            <a:extLst>
              <a:ext uri="{FF2B5EF4-FFF2-40B4-BE49-F238E27FC236}">
                <a16:creationId xmlns:a16="http://schemas.microsoft.com/office/drawing/2014/main" id="{6A953161-13DD-4FA2-9BED-6961F07D059A}"/>
              </a:ext>
            </a:extLst>
          </p:cNvPr>
          <p:cNvGrpSpPr/>
          <p:nvPr/>
        </p:nvGrpSpPr>
        <p:grpSpPr>
          <a:xfrm>
            <a:off x="4058009" y="928633"/>
            <a:ext cx="7455452" cy="576027"/>
            <a:chOff x="620337" y="1576448"/>
            <a:chExt cx="7455452" cy="576027"/>
          </a:xfrm>
        </p:grpSpPr>
        <p:sp>
          <p:nvSpPr>
            <p:cNvPr id="24" name="Rechteck: obere Ecken abgerundet 23">
              <a:extLst>
                <a:ext uri="{FF2B5EF4-FFF2-40B4-BE49-F238E27FC236}">
                  <a16:creationId xmlns:a16="http://schemas.microsoft.com/office/drawing/2014/main" id="{E7BC93C9-DFB1-4FB2-824E-EC4D81BF2BCD}"/>
                </a:ext>
              </a:extLst>
            </p:cNvPr>
            <p:cNvSpPr/>
            <p:nvPr/>
          </p:nvSpPr>
          <p:spPr>
            <a:xfrm rot="5400000">
              <a:off x="4060049" y="-1863264"/>
              <a:ext cx="576027" cy="7455452"/>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Rechteck: obere Ecken abgerundet 6">
              <a:extLst>
                <a:ext uri="{FF2B5EF4-FFF2-40B4-BE49-F238E27FC236}">
                  <a16:creationId xmlns:a16="http://schemas.microsoft.com/office/drawing/2014/main" id="{4B5856AC-ED22-4FE4-B263-1B4C2F99DB21}"/>
                </a:ext>
              </a:extLst>
            </p:cNvPr>
            <p:cNvSpPr txBox="1"/>
            <p:nvPr/>
          </p:nvSpPr>
          <p:spPr>
            <a:xfrm>
              <a:off x="620337" y="1604567"/>
              <a:ext cx="7427333" cy="5197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de-DE" sz="1800" b="0" i="0" kern="1200" dirty="0"/>
                <a:t>Automatische Ausführung von Testszenarien (Docker + GitLab CI) </a:t>
              </a:r>
              <a:endParaRPr lang="de-DE" sz="1800" kern="1200" dirty="0"/>
            </a:p>
          </p:txBody>
        </p:sp>
      </p:grpSp>
      <p:pic>
        <p:nvPicPr>
          <p:cNvPr id="3" name="Grafik 2" descr="Ein Bild, das Text, Monitor, schwarz enthält.&#10;&#10;Automatisch generierte Beschreibung">
            <a:extLst>
              <a:ext uri="{FF2B5EF4-FFF2-40B4-BE49-F238E27FC236}">
                <a16:creationId xmlns:a16="http://schemas.microsoft.com/office/drawing/2014/main" id="{B5E31F6B-A6C0-4E93-88C9-60266E423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028" y="1609262"/>
            <a:ext cx="6021971" cy="4609739"/>
          </a:xfrm>
          <a:prstGeom prst="rect">
            <a:avLst/>
          </a:prstGeom>
        </p:spPr>
      </p:pic>
    </p:spTree>
    <p:extLst>
      <p:ext uri="{BB962C8B-B14F-4D97-AF65-F5344CB8AC3E}">
        <p14:creationId xmlns:p14="http://schemas.microsoft.com/office/powerpoint/2010/main" val="2562442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22</a:t>
            </a:fld>
            <a:endParaRPr lang="de-DE" sz="1300" spc="-1">
              <a:solidFill>
                <a:prstClr val="black"/>
              </a:solidFill>
              <a:latin typeface="Arial"/>
            </a:endParaRPr>
          </a:p>
        </p:txBody>
      </p:sp>
      <p:sp>
        <p:nvSpPr>
          <p:cNvPr id="268" name="CustomShape 2"/>
          <p:cNvSpPr/>
          <p:nvPr/>
        </p:nvSpPr>
        <p:spPr>
          <a:xfrm>
            <a:off x="365712" y="919406"/>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ea typeface="DejaVu Sans"/>
              </a:rPr>
              <a:t>Implementierung</a:t>
            </a:r>
          </a:p>
          <a:p>
            <a:pPr marL="342900" indent="-342900" defTabSz="914309">
              <a:spcBef>
                <a:spcPts val="660"/>
              </a:spcBef>
              <a:buFont typeface="Arial" panose="020B0604020202020204" pitchFamily="34" charset="0"/>
              <a:buChar char="•"/>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rPr>
              <a:t>Theorie</a:t>
            </a:r>
            <a:endParaRPr lang="de-DE" sz="2200" spc="-1" dirty="0">
              <a:solidFill>
                <a:prstClr val="black"/>
              </a:solidFill>
              <a:latin typeface="Arial"/>
            </a:endParaRP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dirty="0">
                <a:solidFill>
                  <a:srgbClr val="0098A1"/>
                </a:solidFill>
                <a:latin typeface="Arial Narrow"/>
                <a:ea typeface="DejaVu Sans"/>
              </a:rPr>
              <a:t> Simulative Absicherung vernetzter automatisierter Fahrzeuge – Sami Dhiab - 871321</a:t>
            </a:r>
            <a:endParaRPr lang="de-DE" sz="1000" spc="-1" dirty="0">
              <a:solidFill>
                <a:prstClr val="black"/>
              </a:solidFill>
              <a:latin typeface="Arial"/>
            </a:endParaRPr>
          </a:p>
        </p:txBody>
      </p:sp>
      <p:sp>
        <p:nvSpPr>
          <p:cNvPr id="9" name="CustomShape 7">
            <a:extLst>
              <a:ext uri="{FF2B5EF4-FFF2-40B4-BE49-F238E27FC236}">
                <a16:creationId xmlns:a16="http://schemas.microsoft.com/office/drawing/2014/main" id="{E3BEC231-2754-4612-9684-A7FF6B5A18C1}"/>
              </a:ext>
            </a:extLst>
          </p:cNvPr>
          <p:cNvSpPr/>
          <p:nvPr/>
        </p:nvSpPr>
        <p:spPr>
          <a:xfrm>
            <a:off x="1138230" y="4848664"/>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abb17. Beispiel Kripke[31]</a:t>
            </a:r>
            <a:endParaRPr lang="de-DE" sz="1400" spc="-1" dirty="0">
              <a:solidFill>
                <a:prstClr val="black"/>
              </a:solidFill>
              <a:latin typeface="Arial"/>
            </a:endParaRPr>
          </a:p>
        </p:txBody>
      </p:sp>
      <p:grpSp>
        <p:nvGrpSpPr>
          <p:cNvPr id="16" name="Gruppieren 15">
            <a:extLst>
              <a:ext uri="{FF2B5EF4-FFF2-40B4-BE49-F238E27FC236}">
                <a16:creationId xmlns:a16="http://schemas.microsoft.com/office/drawing/2014/main" id="{9ADD5275-EC4B-49E8-A5A9-E38B2921F2B2}"/>
              </a:ext>
            </a:extLst>
          </p:cNvPr>
          <p:cNvGrpSpPr/>
          <p:nvPr/>
        </p:nvGrpSpPr>
        <p:grpSpPr>
          <a:xfrm>
            <a:off x="3437672" y="942225"/>
            <a:ext cx="620338" cy="886196"/>
            <a:chOff x="0" y="1576448"/>
            <a:chExt cx="620338" cy="886196"/>
          </a:xfrm>
        </p:grpSpPr>
        <p:sp>
          <p:nvSpPr>
            <p:cNvPr id="26" name="Pfeil: Chevron 25">
              <a:extLst>
                <a:ext uri="{FF2B5EF4-FFF2-40B4-BE49-F238E27FC236}">
                  <a16:creationId xmlns:a16="http://schemas.microsoft.com/office/drawing/2014/main" id="{AC1E2FC4-BD60-424A-A4A1-615A6A120292}"/>
                </a:ext>
              </a:extLst>
            </p:cNvPr>
            <p:cNvSpPr/>
            <p:nvPr/>
          </p:nvSpPr>
          <p:spPr>
            <a:xfrm rot="5400000">
              <a:off x="-132929" y="1709377"/>
              <a:ext cx="886196" cy="620337"/>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Pfeil: Chevron 4">
              <a:extLst>
                <a:ext uri="{FF2B5EF4-FFF2-40B4-BE49-F238E27FC236}">
                  <a16:creationId xmlns:a16="http://schemas.microsoft.com/office/drawing/2014/main" id="{9060430A-F535-43FC-8AFC-3238F961350F}"/>
                </a:ext>
              </a:extLst>
            </p:cNvPr>
            <p:cNvSpPr txBox="1"/>
            <p:nvPr/>
          </p:nvSpPr>
          <p:spPr>
            <a:xfrm>
              <a:off x="1" y="1886617"/>
              <a:ext cx="620337" cy="2658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4</a:t>
              </a:r>
            </a:p>
          </p:txBody>
        </p:sp>
      </p:grpSp>
      <p:grpSp>
        <p:nvGrpSpPr>
          <p:cNvPr id="23" name="Gruppieren 22">
            <a:extLst>
              <a:ext uri="{FF2B5EF4-FFF2-40B4-BE49-F238E27FC236}">
                <a16:creationId xmlns:a16="http://schemas.microsoft.com/office/drawing/2014/main" id="{6A953161-13DD-4FA2-9BED-6961F07D059A}"/>
              </a:ext>
            </a:extLst>
          </p:cNvPr>
          <p:cNvGrpSpPr/>
          <p:nvPr/>
        </p:nvGrpSpPr>
        <p:grpSpPr>
          <a:xfrm>
            <a:off x="4058009" y="928633"/>
            <a:ext cx="7455452" cy="576027"/>
            <a:chOff x="620337" y="1576448"/>
            <a:chExt cx="7455452" cy="576027"/>
          </a:xfrm>
        </p:grpSpPr>
        <p:sp>
          <p:nvSpPr>
            <p:cNvPr id="24" name="Rechteck: obere Ecken abgerundet 23">
              <a:extLst>
                <a:ext uri="{FF2B5EF4-FFF2-40B4-BE49-F238E27FC236}">
                  <a16:creationId xmlns:a16="http://schemas.microsoft.com/office/drawing/2014/main" id="{E7BC93C9-DFB1-4FB2-824E-EC4D81BF2BCD}"/>
                </a:ext>
              </a:extLst>
            </p:cNvPr>
            <p:cNvSpPr/>
            <p:nvPr/>
          </p:nvSpPr>
          <p:spPr>
            <a:xfrm rot="5400000">
              <a:off x="4060049" y="-1863264"/>
              <a:ext cx="576027" cy="7455452"/>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Rechteck: obere Ecken abgerundet 6">
              <a:extLst>
                <a:ext uri="{FF2B5EF4-FFF2-40B4-BE49-F238E27FC236}">
                  <a16:creationId xmlns:a16="http://schemas.microsoft.com/office/drawing/2014/main" id="{4B5856AC-ED22-4FE4-B263-1B4C2F99DB21}"/>
                </a:ext>
              </a:extLst>
            </p:cNvPr>
            <p:cNvSpPr txBox="1"/>
            <p:nvPr/>
          </p:nvSpPr>
          <p:spPr>
            <a:xfrm>
              <a:off x="620337" y="1604567"/>
              <a:ext cx="7427333" cy="5197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de-DE" sz="1800" b="0" i="0" kern="1200" dirty="0"/>
                <a:t>Automatische Auswertung von Testszenarien (Model Checking) </a:t>
              </a:r>
              <a:endParaRPr lang="de-DE" sz="1800" kern="1200" dirty="0"/>
            </a:p>
          </p:txBody>
        </p:sp>
      </p:grpSp>
      <p:sp>
        <p:nvSpPr>
          <p:cNvPr id="2" name="Textfeld 1">
            <a:extLst>
              <a:ext uri="{FF2B5EF4-FFF2-40B4-BE49-F238E27FC236}">
                <a16:creationId xmlns:a16="http://schemas.microsoft.com/office/drawing/2014/main" id="{E3C50DB3-24F3-4D71-9EA8-77CF56E512C1}"/>
              </a:ext>
            </a:extLst>
          </p:cNvPr>
          <p:cNvSpPr txBox="1"/>
          <p:nvPr/>
        </p:nvSpPr>
        <p:spPr>
          <a:xfrm>
            <a:off x="223599" y="1930197"/>
            <a:ext cx="3953196" cy="984885"/>
          </a:xfrm>
          <a:prstGeom prst="rect">
            <a:avLst/>
          </a:prstGeom>
          <a:noFill/>
        </p:spPr>
        <p:txBody>
          <a:bodyPr wrap="square" rtlCol="0">
            <a:spAutoFit/>
          </a:bodyPr>
          <a:lstStyle/>
          <a:p>
            <a:r>
              <a:rPr lang="de-DE" sz="1600" dirty="0">
                <a:highlight>
                  <a:srgbClr val="00FFFF"/>
                </a:highlight>
              </a:rPr>
              <a:t>Model­ Checking </a:t>
            </a:r>
            <a:r>
              <a:rPr lang="de-DE" sz="1600" dirty="0"/>
              <a:t>(Modellprüfung)[29]:</a:t>
            </a:r>
          </a:p>
          <a:p>
            <a:r>
              <a:rPr lang="de-DE" sz="1400" dirty="0"/>
              <a:t>ist ein Prozess zur auto­matischen Prüfung eines Modells (</a:t>
            </a:r>
            <a:r>
              <a:rPr lang="de-DE" sz="1400" u="sng" dirty="0">
                <a:highlight>
                  <a:srgbClr val="00FF00"/>
                </a:highlight>
              </a:rPr>
              <a:t>Kripke Struktur</a:t>
            </a:r>
            <a:r>
              <a:rPr lang="de-DE" sz="1400" dirty="0">
                <a:highlight>
                  <a:srgbClr val="00FF00"/>
                </a:highlight>
                <a:latin typeface="Arial" panose="020B0604020202020204" pitchFamily="34" charset="0"/>
              </a:rPr>
              <a:t>[30]</a:t>
            </a:r>
            <a:r>
              <a:rPr lang="de-DE" sz="1400" dirty="0"/>
              <a:t>) mit einer Formel</a:t>
            </a:r>
          </a:p>
        </p:txBody>
      </p:sp>
      <p:sp>
        <p:nvSpPr>
          <p:cNvPr id="15" name="Rechteck 14">
            <a:extLst>
              <a:ext uri="{FF2B5EF4-FFF2-40B4-BE49-F238E27FC236}">
                <a16:creationId xmlns:a16="http://schemas.microsoft.com/office/drawing/2014/main" id="{5AE8673F-8832-4602-B908-D2F7285854EB}"/>
              </a:ext>
            </a:extLst>
          </p:cNvPr>
          <p:cNvSpPr/>
          <p:nvPr/>
        </p:nvSpPr>
        <p:spPr>
          <a:xfrm>
            <a:off x="223599" y="1918925"/>
            <a:ext cx="4414645" cy="10472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0" name="Grafik 29">
            <a:extLst>
              <a:ext uri="{FF2B5EF4-FFF2-40B4-BE49-F238E27FC236}">
                <a16:creationId xmlns:a16="http://schemas.microsoft.com/office/drawing/2014/main" id="{7DDCD370-C331-4558-874D-C8001DCDD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556" y="3141343"/>
            <a:ext cx="2343282" cy="1684235"/>
          </a:xfrm>
          <a:prstGeom prst="rect">
            <a:avLst/>
          </a:prstGeom>
        </p:spPr>
      </p:pic>
      <p:sp>
        <p:nvSpPr>
          <p:cNvPr id="31" name="Rechteck 30">
            <a:extLst>
              <a:ext uri="{FF2B5EF4-FFF2-40B4-BE49-F238E27FC236}">
                <a16:creationId xmlns:a16="http://schemas.microsoft.com/office/drawing/2014/main" id="{7CBC69C2-9B96-42A2-8CB0-DD98857EC0AB}"/>
              </a:ext>
            </a:extLst>
          </p:cNvPr>
          <p:cNvSpPr/>
          <p:nvPr/>
        </p:nvSpPr>
        <p:spPr>
          <a:xfrm>
            <a:off x="635743" y="5287603"/>
            <a:ext cx="3196978" cy="954107"/>
          </a:xfrm>
          <a:prstGeom prst="rect">
            <a:avLst/>
          </a:prstGeom>
        </p:spPr>
        <p:txBody>
          <a:bodyPr wrap="square">
            <a:spAutoFit/>
          </a:bodyPr>
          <a:lstStyle/>
          <a:p>
            <a:pPr marL="285750" indent="-285750">
              <a:buFont typeface="Arial" panose="020B0604020202020204" pitchFamily="34" charset="0"/>
              <a:buChar char="•"/>
            </a:pPr>
            <a:r>
              <a:rPr lang="pt-BR" sz="1400" dirty="0"/>
              <a:t>S= {s1,s2,s3}</a:t>
            </a:r>
          </a:p>
          <a:p>
            <a:pPr marL="285750" indent="-285750">
              <a:buFont typeface="Arial" panose="020B0604020202020204" pitchFamily="34" charset="0"/>
              <a:buChar char="•"/>
            </a:pPr>
            <a:r>
              <a:rPr lang="pt-BR" sz="1400" dirty="0"/>
              <a:t>I= {s1}</a:t>
            </a:r>
          </a:p>
          <a:p>
            <a:pPr marL="285750" indent="-285750">
              <a:buFont typeface="Arial" panose="020B0604020202020204" pitchFamily="34" charset="0"/>
              <a:buChar char="•"/>
            </a:pPr>
            <a:r>
              <a:rPr lang="pt-BR" sz="1400" dirty="0"/>
              <a:t>R= {(s1,s2),(s2,s1)(s2,s3),(s3,s3)}</a:t>
            </a:r>
          </a:p>
          <a:p>
            <a:pPr marL="285750" indent="-285750">
              <a:buFont typeface="Arial" panose="020B0604020202020204" pitchFamily="34" charset="0"/>
              <a:buChar char="•"/>
            </a:pPr>
            <a:r>
              <a:rPr lang="pt-BR" sz="1400" dirty="0"/>
              <a:t>L= {(s1, p,q), (s2, q), (s3, p)}</a:t>
            </a:r>
            <a:endParaRPr lang="de-DE" sz="1400" dirty="0"/>
          </a:p>
        </p:txBody>
      </p:sp>
      <p:pic>
        <p:nvPicPr>
          <p:cNvPr id="35" name="Grafik 34">
            <a:extLst>
              <a:ext uri="{FF2B5EF4-FFF2-40B4-BE49-F238E27FC236}">
                <a16:creationId xmlns:a16="http://schemas.microsoft.com/office/drawing/2014/main" id="{00E3B6CB-E036-4675-84A5-6571569CFF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7013" y="2264754"/>
            <a:ext cx="3577217" cy="3378483"/>
          </a:xfrm>
          <a:prstGeom prst="rect">
            <a:avLst/>
          </a:prstGeom>
        </p:spPr>
      </p:pic>
      <p:sp>
        <p:nvSpPr>
          <p:cNvPr id="42" name="Rechteck 41">
            <a:extLst>
              <a:ext uri="{FF2B5EF4-FFF2-40B4-BE49-F238E27FC236}">
                <a16:creationId xmlns:a16="http://schemas.microsoft.com/office/drawing/2014/main" id="{A130C1DA-76A5-4190-B2B5-2530D6576D8A}"/>
              </a:ext>
            </a:extLst>
          </p:cNvPr>
          <p:cNvSpPr/>
          <p:nvPr/>
        </p:nvSpPr>
        <p:spPr>
          <a:xfrm>
            <a:off x="4555611" y="3668948"/>
            <a:ext cx="3584184" cy="1384995"/>
          </a:xfrm>
          <a:prstGeom prst="rect">
            <a:avLst/>
          </a:prstGeom>
        </p:spPr>
        <p:txBody>
          <a:bodyPr wrap="square">
            <a:spAutoFit/>
          </a:bodyPr>
          <a:lstStyle/>
          <a:p>
            <a:pPr marL="285750" indent="-285750">
              <a:buFont typeface="Arial" panose="020B0604020202020204" pitchFamily="34" charset="0"/>
              <a:buChar char="•"/>
            </a:pPr>
            <a:r>
              <a:rPr lang="de-DE" sz="1400" dirty="0"/>
              <a:t>Beispiel (a): Pfad(A=</a:t>
            </a:r>
            <a:r>
              <a:rPr lang="el-GR" sz="1400" dirty="0"/>
              <a:t>∀</a:t>
            </a:r>
            <a:r>
              <a:rPr lang="de-DE" sz="1400" dirty="0"/>
              <a:t>) und temporale(G =□)</a:t>
            </a:r>
            <a:br>
              <a:rPr lang="de-DE" sz="1400" dirty="0"/>
            </a:br>
            <a:r>
              <a:rPr lang="de-DE" sz="1400" dirty="0"/>
              <a:t>M|=</a:t>
            </a:r>
            <a:r>
              <a:rPr lang="de-DE" sz="1400" dirty="0" err="1"/>
              <a:t>A□φ</a:t>
            </a:r>
            <a:r>
              <a:rPr lang="de-DE" sz="1400" dirty="0"/>
              <a:t>: für alle Pfade, φ gilt auf dem kompletten nach­folgenden Pfad (in jedem Zustand). Das Modell M erfüllt (</a:t>
            </a:r>
            <a:r>
              <a:rPr lang="de-DE" sz="1400" dirty="0" err="1"/>
              <a:t>satisifies</a:t>
            </a:r>
            <a:r>
              <a:rPr lang="de-DE" sz="1400" dirty="0"/>
              <a:t>) die Formel </a:t>
            </a:r>
            <a:r>
              <a:rPr lang="de-DE" sz="1400" dirty="0" err="1"/>
              <a:t>A□φ</a:t>
            </a:r>
            <a:r>
              <a:rPr lang="de-DE" sz="1400" dirty="0"/>
              <a:t>.</a:t>
            </a:r>
          </a:p>
        </p:txBody>
      </p:sp>
      <p:sp>
        <p:nvSpPr>
          <p:cNvPr id="44" name="CustomShape 7">
            <a:extLst>
              <a:ext uri="{FF2B5EF4-FFF2-40B4-BE49-F238E27FC236}">
                <a16:creationId xmlns:a16="http://schemas.microsoft.com/office/drawing/2014/main" id="{2A0DBC79-6256-4991-88FD-73E07EA14051}"/>
              </a:ext>
            </a:extLst>
          </p:cNvPr>
          <p:cNvSpPr/>
          <p:nvPr/>
        </p:nvSpPr>
        <p:spPr>
          <a:xfrm>
            <a:off x="8815972" y="5700204"/>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abb18. Beispiel Operatoren[33]</a:t>
            </a:r>
            <a:endParaRPr lang="de-DE" sz="1400" spc="-1" dirty="0">
              <a:solidFill>
                <a:prstClr val="black"/>
              </a:solidFill>
              <a:latin typeface="Arial"/>
            </a:endParaRPr>
          </a:p>
        </p:txBody>
      </p:sp>
      <p:sp>
        <p:nvSpPr>
          <p:cNvPr id="40" name="Rechteck 39">
            <a:extLst>
              <a:ext uri="{FF2B5EF4-FFF2-40B4-BE49-F238E27FC236}">
                <a16:creationId xmlns:a16="http://schemas.microsoft.com/office/drawing/2014/main" id="{F18D193F-F30D-430F-B876-6750CF5D86AD}"/>
              </a:ext>
            </a:extLst>
          </p:cNvPr>
          <p:cNvSpPr/>
          <p:nvPr/>
        </p:nvSpPr>
        <p:spPr>
          <a:xfrm>
            <a:off x="4732387" y="3596700"/>
            <a:ext cx="3407408" cy="14628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Rechteck 40">
            <a:extLst>
              <a:ext uri="{FF2B5EF4-FFF2-40B4-BE49-F238E27FC236}">
                <a16:creationId xmlns:a16="http://schemas.microsoft.com/office/drawing/2014/main" id="{D48124A3-85DB-475C-BFC5-0DE72CAAACB7}"/>
              </a:ext>
            </a:extLst>
          </p:cNvPr>
          <p:cNvSpPr/>
          <p:nvPr/>
        </p:nvSpPr>
        <p:spPr>
          <a:xfrm>
            <a:off x="644771" y="5203814"/>
            <a:ext cx="3334495" cy="11200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Pfeil: nach rechts 42">
            <a:extLst>
              <a:ext uri="{FF2B5EF4-FFF2-40B4-BE49-F238E27FC236}">
                <a16:creationId xmlns:a16="http://schemas.microsoft.com/office/drawing/2014/main" id="{FC88F356-D97D-4B4E-8D94-C552742E4E68}"/>
              </a:ext>
            </a:extLst>
          </p:cNvPr>
          <p:cNvSpPr/>
          <p:nvPr/>
        </p:nvSpPr>
        <p:spPr>
          <a:xfrm rot="17867605">
            <a:off x="7998537" y="3863164"/>
            <a:ext cx="60511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8525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23</a:t>
            </a:fld>
            <a:endParaRPr lang="de-DE" sz="1300" spc="-1">
              <a:solidFill>
                <a:prstClr val="black"/>
              </a:solidFill>
              <a:latin typeface="Arial"/>
            </a:endParaRPr>
          </a:p>
        </p:txBody>
      </p:sp>
      <p:sp>
        <p:nvSpPr>
          <p:cNvPr id="268" name="CustomShape 2"/>
          <p:cNvSpPr/>
          <p:nvPr/>
        </p:nvSpPr>
        <p:spPr>
          <a:xfrm>
            <a:off x="365712" y="919406"/>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ea typeface="DejaVu Sans"/>
              </a:rPr>
              <a:t>Implementierung</a:t>
            </a:r>
          </a:p>
          <a:p>
            <a:pPr marL="342900" indent="-342900" defTabSz="914309">
              <a:spcBef>
                <a:spcPts val="660"/>
              </a:spcBef>
              <a:buFont typeface="Arial" panose="020B0604020202020204" pitchFamily="34" charset="0"/>
              <a:buChar char="•"/>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rPr>
              <a:t>Theorie</a:t>
            </a:r>
            <a:endParaRPr lang="de-DE" sz="2200" spc="-1" dirty="0">
              <a:solidFill>
                <a:prstClr val="black"/>
              </a:solidFill>
              <a:latin typeface="Arial"/>
            </a:endParaRP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dirty="0">
                <a:solidFill>
                  <a:srgbClr val="0098A1"/>
                </a:solidFill>
                <a:latin typeface="Arial Narrow"/>
                <a:ea typeface="DejaVu Sans"/>
              </a:rPr>
              <a:t> Simulative Absicherung vernetzter automatisierter Fahrzeuge – Sami Dhiab - 871321</a:t>
            </a:r>
            <a:endParaRPr lang="de-DE" sz="1000" spc="-1" dirty="0">
              <a:solidFill>
                <a:prstClr val="black"/>
              </a:solidFill>
              <a:latin typeface="Arial"/>
            </a:endParaRPr>
          </a:p>
        </p:txBody>
      </p:sp>
      <p:sp>
        <p:nvSpPr>
          <p:cNvPr id="9" name="CustomShape 7">
            <a:extLst>
              <a:ext uri="{FF2B5EF4-FFF2-40B4-BE49-F238E27FC236}">
                <a16:creationId xmlns:a16="http://schemas.microsoft.com/office/drawing/2014/main" id="{E3BEC231-2754-4612-9684-A7FF6B5A18C1}"/>
              </a:ext>
            </a:extLst>
          </p:cNvPr>
          <p:cNvSpPr/>
          <p:nvPr/>
        </p:nvSpPr>
        <p:spPr>
          <a:xfrm>
            <a:off x="5511493" y="3246682"/>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abb17. Beispiel Kripke[31]</a:t>
            </a:r>
            <a:endParaRPr lang="de-DE" sz="1400" spc="-1" dirty="0">
              <a:solidFill>
                <a:prstClr val="black"/>
              </a:solidFill>
              <a:latin typeface="Arial"/>
            </a:endParaRPr>
          </a:p>
        </p:txBody>
      </p:sp>
      <p:grpSp>
        <p:nvGrpSpPr>
          <p:cNvPr id="16" name="Gruppieren 15">
            <a:extLst>
              <a:ext uri="{FF2B5EF4-FFF2-40B4-BE49-F238E27FC236}">
                <a16:creationId xmlns:a16="http://schemas.microsoft.com/office/drawing/2014/main" id="{9ADD5275-EC4B-49E8-A5A9-E38B2921F2B2}"/>
              </a:ext>
            </a:extLst>
          </p:cNvPr>
          <p:cNvGrpSpPr/>
          <p:nvPr/>
        </p:nvGrpSpPr>
        <p:grpSpPr>
          <a:xfrm>
            <a:off x="3437672" y="942225"/>
            <a:ext cx="620338" cy="886196"/>
            <a:chOff x="0" y="1576448"/>
            <a:chExt cx="620338" cy="886196"/>
          </a:xfrm>
        </p:grpSpPr>
        <p:sp>
          <p:nvSpPr>
            <p:cNvPr id="26" name="Pfeil: Chevron 25">
              <a:extLst>
                <a:ext uri="{FF2B5EF4-FFF2-40B4-BE49-F238E27FC236}">
                  <a16:creationId xmlns:a16="http://schemas.microsoft.com/office/drawing/2014/main" id="{AC1E2FC4-BD60-424A-A4A1-615A6A120292}"/>
                </a:ext>
              </a:extLst>
            </p:cNvPr>
            <p:cNvSpPr/>
            <p:nvPr/>
          </p:nvSpPr>
          <p:spPr>
            <a:xfrm rot="5400000">
              <a:off x="-132929" y="1709377"/>
              <a:ext cx="886196" cy="620337"/>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Pfeil: Chevron 4">
              <a:extLst>
                <a:ext uri="{FF2B5EF4-FFF2-40B4-BE49-F238E27FC236}">
                  <a16:creationId xmlns:a16="http://schemas.microsoft.com/office/drawing/2014/main" id="{9060430A-F535-43FC-8AFC-3238F961350F}"/>
                </a:ext>
              </a:extLst>
            </p:cNvPr>
            <p:cNvSpPr txBox="1"/>
            <p:nvPr/>
          </p:nvSpPr>
          <p:spPr>
            <a:xfrm>
              <a:off x="1" y="1886617"/>
              <a:ext cx="620337" cy="2658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4</a:t>
              </a:r>
            </a:p>
          </p:txBody>
        </p:sp>
      </p:grpSp>
      <p:grpSp>
        <p:nvGrpSpPr>
          <p:cNvPr id="23" name="Gruppieren 22">
            <a:extLst>
              <a:ext uri="{FF2B5EF4-FFF2-40B4-BE49-F238E27FC236}">
                <a16:creationId xmlns:a16="http://schemas.microsoft.com/office/drawing/2014/main" id="{6A953161-13DD-4FA2-9BED-6961F07D059A}"/>
              </a:ext>
            </a:extLst>
          </p:cNvPr>
          <p:cNvGrpSpPr/>
          <p:nvPr/>
        </p:nvGrpSpPr>
        <p:grpSpPr>
          <a:xfrm>
            <a:off x="4058009" y="928633"/>
            <a:ext cx="7455452" cy="576027"/>
            <a:chOff x="620337" y="1576448"/>
            <a:chExt cx="7455452" cy="576027"/>
          </a:xfrm>
        </p:grpSpPr>
        <p:sp>
          <p:nvSpPr>
            <p:cNvPr id="24" name="Rechteck: obere Ecken abgerundet 23">
              <a:extLst>
                <a:ext uri="{FF2B5EF4-FFF2-40B4-BE49-F238E27FC236}">
                  <a16:creationId xmlns:a16="http://schemas.microsoft.com/office/drawing/2014/main" id="{E7BC93C9-DFB1-4FB2-824E-EC4D81BF2BCD}"/>
                </a:ext>
              </a:extLst>
            </p:cNvPr>
            <p:cNvSpPr/>
            <p:nvPr/>
          </p:nvSpPr>
          <p:spPr>
            <a:xfrm rot="5400000">
              <a:off x="4060049" y="-1863264"/>
              <a:ext cx="576027" cy="7455452"/>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Rechteck: obere Ecken abgerundet 6">
              <a:extLst>
                <a:ext uri="{FF2B5EF4-FFF2-40B4-BE49-F238E27FC236}">
                  <a16:creationId xmlns:a16="http://schemas.microsoft.com/office/drawing/2014/main" id="{4B5856AC-ED22-4FE4-B263-1B4C2F99DB21}"/>
                </a:ext>
              </a:extLst>
            </p:cNvPr>
            <p:cNvSpPr txBox="1"/>
            <p:nvPr/>
          </p:nvSpPr>
          <p:spPr>
            <a:xfrm>
              <a:off x="620337" y="1604567"/>
              <a:ext cx="7427333" cy="5197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de-DE" sz="1800" b="0" i="0" kern="1200" dirty="0"/>
                <a:t>Automatische Auswertung von Testszenarien (Model Checking) </a:t>
              </a:r>
              <a:endParaRPr lang="de-DE" sz="1800" kern="1200" dirty="0"/>
            </a:p>
          </p:txBody>
        </p:sp>
      </p:grpSp>
      <p:sp>
        <p:nvSpPr>
          <p:cNvPr id="2" name="Textfeld 1">
            <a:extLst>
              <a:ext uri="{FF2B5EF4-FFF2-40B4-BE49-F238E27FC236}">
                <a16:creationId xmlns:a16="http://schemas.microsoft.com/office/drawing/2014/main" id="{E3C50DB3-24F3-4D71-9EA8-77CF56E512C1}"/>
              </a:ext>
            </a:extLst>
          </p:cNvPr>
          <p:cNvSpPr txBox="1"/>
          <p:nvPr/>
        </p:nvSpPr>
        <p:spPr>
          <a:xfrm>
            <a:off x="395121" y="2011144"/>
            <a:ext cx="3953196" cy="769441"/>
          </a:xfrm>
          <a:prstGeom prst="rect">
            <a:avLst/>
          </a:prstGeom>
          <a:noFill/>
        </p:spPr>
        <p:txBody>
          <a:bodyPr wrap="square" rtlCol="0">
            <a:spAutoFit/>
          </a:bodyPr>
          <a:lstStyle/>
          <a:p>
            <a:r>
              <a:rPr lang="de-DE" sz="1600" dirty="0">
                <a:highlight>
                  <a:srgbClr val="00FFFF"/>
                </a:highlight>
              </a:rPr>
              <a:t>Model­ Checking </a:t>
            </a:r>
            <a:r>
              <a:rPr lang="de-DE" sz="1600" dirty="0"/>
              <a:t>(Modellprüfung)[29]:</a:t>
            </a:r>
          </a:p>
          <a:p>
            <a:r>
              <a:rPr lang="de-DE" sz="1400" dirty="0"/>
              <a:t>ist ein Prozess zur auto­matischen Prüfung eines Modells (</a:t>
            </a:r>
            <a:r>
              <a:rPr lang="de-DE" sz="1400" u="sng" dirty="0">
                <a:highlight>
                  <a:srgbClr val="00FF00"/>
                </a:highlight>
              </a:rPr>
              <a:t>Kripke Struktur</a:t>
            </a:r>
            <a:r>
              <a:rPr lang="de-DE" sz="1400" dirty="0"/>
              <a:t>) mit einer Formel</a:t>
            </a:r>
          </a:p>
        </p:txBody>
      </p:sp>
      <p:sp>
        <p:nvSpPr>
          <p:cNvPr id="4" name="Rechteck 3">
            <a:extLst>
              <a:ext uri="{FF2B5EF4-FFF2-40B4-BE49-F238E27FC236}">
                <a16:creationId xmlns:a16="http://schemas.microsoft.com/office/drawing/2014/main" id="{3C439FCA-74EF-42AE-BD92-E4F57DD4D6D4}"/>
              </a:ext>
            </a:extLst>
          </p:cNvPr>
          <p:cNvSpPr/>
          <p:nvPr/>
        </p:nvSpPr>
        <p:spPr>
          <a:xfrm>
            <a:off x="395121" y="3025000"/>
            <a:ext cx="6096000" cy="2246769"/>
          </a:xfrm>
          <a:prstGeom prst="rect">
            <a:avLst/>
          </a:prstGeom>
        </p:spPr>
        <p:txBody>
          <a:bodyPr>
            <a:spAutoFit/>
          </a:bodyPr>
          <a:lstStyle/>
          <a:p>
            <a:r>
              <a:rPr lang="de-DE" sz="1400" dirty="0">
                <a:highlight>
                  <a:srgbClr val="00FF00"/>
                </a:highlight>
                <a:latin typeface="Arial" panose="020B0604020202020204" pitchFamily="34" charset="0"/>
              </a:rPr>
              <a:t>Kripke­ Struktur </a:t>
            </a:r>
            <a:r>
              <a:rPr lang="de-DE" sz="1400" dirty="0">
                <a:latin typeface="Arial" panose="020B0604020202020204" pitchFamily="34" charset="0"/>
              </a:rPr>
              <a:t>[30]:</a:t>
            </a:r>
          </a:p>
          <a:p>
            <a:r>
              <a:rPr lang="de-DE" sz="1400" dirty="0">
                <a:latin typeface="Arial" panose="020B0604020202020204" pitchFamily="34" charset="0"/>
              </a:rPr>
              <a:t>ist ein endliches Transitionssystem, wel­ches durch </a:t>
            </a:r>
          </a:p>
          <a:p>
            <a:r>
              <a:rPr lang="de-DE" sz="1400" dirty="0">
                <a:latin typeface="Arial" panose="020B0604020202020204" pitchFamily="34" charset="0"/>
              </a:rPr>
              <a:t>einen gerichteten</a:t>
            </a:r>
            <a:r>
              <a:rPr lang="de-DE" sz="1400" spc="-1" baseline="33000" dirty="0">
                <a:solidFill>
                  <a:prstClr val="black"/>
                </a:solidFill>
              </a:rPr>
              <a:t>1</a:t>
            </a:r>
            <a:r>
              <a:rPr lang="de-DE" sz="1400" dirty="0">
                <a:latin typeface="Arial" panose="020B0604020202020204" pitchFamily="34" charset="0"/>
              </a:rPr>
              <a:t> Graphen dargestellt wird.</a:t>
            </a:r>
          </a:p>
          <a:p>
            <a:r>
              <a:rPr lang="de-DE" sz="1400" dirty="0"/>
              <a:t>Die Kripke ­Struktur [30] ist ein Tupel</a:t>
            </a:r>
            <a:r>
              <a:rPr lang="de-DE" sz="1400" spc="-1" baseline="33000" dirty="0">
                <a:solidFill>
                  <a:prstClr val="black"/>
                </a:solidFill>
              </a:rPr>
              <a:t>2</a:t>
            </a:r>
            <a:r>
              <a:rPr lang="de-DE" sz="1400" dirty="0"/>
              <a:t> (S,I,R,L):</a:t>
            </a:r>
          </a:p>
          <a:p>
            <a:pPr marL="285750" indent="-285750">
              <a:buFont typeface="Arial" panose="020B0604020202020204" pitchFamily="34" charset="0"/>
              <a:buChar char="•"/>
            </a:pPr>
            <a:r>
              <a:rPr lang="de-DE" sz="1400" b="1" u="sng" dirty="0"/>
              <a:t>S</a:t>
            </a:r>
            <a:r>
              <a:rPr lang="de-DE" sz="1400" dirty="0"/>
              <a:t>: endliche Menge (</a:t>
            </a:r>
            <a:r>
              <a:rPr lang="de-DE" sz="1400" b="1" u="sng" dirty="0"/>
              <a:t>S</a:t>
            </a:r>
            <a:r>
              <a:rPr lang="de-DE" sz="1400" dirty="0"/>
              <a:t>ET) von Zuständen (</a:t>
            </a:r>
            <a:r>
              <a:rPr lang="de-DE" sz="1400" dirty="0" err="1"/>
              <a:t>states</a:t>
            </a:r>
            <a:r>
              <a:rPr lang="de-DE" sz="1400" dirty="0"/>
              <a:t>)</a:t>
            </a:r>
          </a:p>
          <a:p>
            <a:pPr marL="285750" indent="-285750">
              <a:buFont typeface="Arial" panose="020B0604020202020204" pitchFamily="34" charset="0"/>
              <a:buChar char="•"/>
            </a:pPr>
            <a:r>
              <a:rPr lang="de-DE" sz="1400" b="1" u="sng" dirty="0"/>
              <a:t>I</a:t>
            </a:r>
            <a:r>
              <a:rPr lang="de-DE" sz="1400" dirty="0"/>
              <a:t>: Satz von </a:t>
            </a:r>
            <a:r>
              <a:rPr lang="de-DE" sz="1400" b="1" u="sng" dirty="0" err="1"/>
              <a:t>I</a:t>
            </a:r>
            <a:r>
              <a:rPr lang="de-DE" sz="1400" dirty="0" err="1"/>
              <a:t>nitialenzuständen</a:t>
            </a:r>
            <a:r>
              <a:rPr lang="de-DE" sz="1400" dirty="0"/>
              <a:t>, I⊂S</a:t>
            </a:r>
          </a:p>
          <a:p>
            <a:pPr marL="285750" indent="-285750">
              <a:buFont typeface="Arial" panose="020B0604020202020204" pitchFamily="34" charset="0"/>
              <a:buChar char="•"/>
            </a:pPr>
            <a:r>
              <a:rPr lang="de-DE" sz="1400" b="1" u="sng" dirty="0"/>
              <a:t>R</a:t>
            </a:r>
            <a:r>
              <a:rPr lang="de-DE" sz="1400" dirty="0"/>
              <a:t>: </a:t>
            </a:r>
            <a:r>
              <a:rPr lang="de-DE" sz="1400" dirty="0" err="1"/>
              <a:t>Übergangs</a:t>
            </a:r>
            <a:r>
              <a:rPr lang="de-DE" sz="1400" b="1" u="sng" dirty="0" err="1"/>
              <a:t>R</a:t>
            </a:r>
            <a:r>
              <a:rPr lang="de-DE" sz="1400" dirty="0" err="1"/>
              <a:t>elation­Satz</a:t>
            </a:r>
            <a:r>
              <a:rPr lang="de-DE" sz="1400" dirty="0"/>
              <a:t> </a:t>
            </a:r>
            <a:r>
              <a:rPr lang="en-US" sz="1400" dirty="0"/>
              <a:t>∀</a:t>
            </a:r>
            <a:r>
              <a:rPr lang="en-US" sz="1400" dirty="0" err="1"/>
              <a:t>s∈S∃s</a:t>
            </a:r>
            <a:r>
              <a:rPr lang="en-US" sz="1400" dirty="0"/>
              <a:t>’∈S -&gt;(</a:t>
            </a:r>
            <a:r>
              <a:rPr lang="en-US" sz="1400" dirty="0" err="1"/>
              <a:t>s,s</a:t>
            </a:r>
            <a:r>
              <a:rPr lang="en-US" sz="1400" dirty="0"/>
              <a:t>’)∈R.</a:t>
            </a:r>
            <a:endParaRPr lang="de-DE" sz="1400" dirty="0"/>
          </a:p>
          <a:p>
            <a:pPr marL="285750" indent="-285750">
              <a:buFont typeface="Arial" panose="020B0604020202020204" pitchFamily="34" charset="0"/>
              <a:buChar char="•"/>
            </a:pPr>
            <a:r>
              <a:rPr lang="de-DE" sz="1400" b="1" u="sng" dirty="0"/>
              <a:t>L</a:t>
            </a:r>
            <a:r>
              <a:rPr lang="de-DE" sz="1400" b="1" dirty="0"/>
              <a:t>: </a:t>
            </a:r>
            <a:r>
              <a:rPr lang="de-DE" sz="1400" b="1" u="sng" dirty="0" err="1">
                <a:latin typeface="Arial" panose="020B0604020202020204" pitchFamily="34" charset="0"/>
              </a:rPr>
              <a:t>L</a:t>
            </a:r>
            <a:r>
              <a:rPr lang="de-DE" sz="1400" dirty="0" err="1">
                <a:latin typeface="Arial" panose="020B0604020202020204" pitchFamily="34" charset="0"/>
              </a:rPr>
              <a:t>abeling</a:t>
            </a:r>
            <a:r>
              <a:rPr lang="de-DE" sz="1400" dirty="0">
                <a:latin typeface="Arial" panose="020B0604020202020204" pitchFamily="34" charset="0"/>
              </a:rPr>
              <a:t>­ Funktion, ordnet jedem Zustand eine </a:t>
            </a:r>
          </a:p>
          <a:p>
            <a:r>
              <a:rPr lang="de-DE" sz="1400" dirty="0">
                <a:latin typeface="Arial" panose="020B0604020202020204" pitchFamily="34" charset="0"/>
              </a:rPr>
              <a:t>Reihe von </a:t>
            </a:r>
            <a:r>
              <a:rPr lang="de-DE" sz="1400" dirty="0" err="1">
                <a:latin typeface="Arial" panose="020B0604020202020204" pitchFamily="34" charset="0"/>
              </a:rPr>
              <a:t>Atomarsätzen</a:t>
            </a:r>
            <a:r>
              <a:rPr lang="de-DE" sz="1400" dirty="0">
                <a:latin typeface="Arial" panose="020B0604020202020204" pitchFamily="34" charset="0"/>
              </a:rPr>
              <a:t> zu</a:t>
            </a:r>
            <a:endParaRPr lang="de-DE" sz="1400" b="1" dirty="0"/>
          </a:p>
          <a:p>
            <a:endParaRPr lang="de-DE" sz="1400" dirty="0"/>
          </a:p>
        </p:txBody>
      </p:sp>
      <p:sp>
        <p:nvSpPr>
          <p:cNvPr id="15" name="Rechteck 14">
            <a:extLst>
              <a:ext uri="{FF2B5EF4-FFF2-40B4-BE49-F238E27FC236}">
                <a16:creationId xmlns:a16="http://schemas.microsoft.com/office/drawing/2014/main" id="{5AE8673F-8832-4602-B908-D2F7285854EB}"/>
              </a:ext>
            </a:extLst>
          </p:cNvPr>
          <p:cNvSpPr/>
          <p:nvPr/>
        </p:nvSpPr>
        <p:spPr>
          <a:xfrm>
            <a:off x="365712" y="1917679"/>
            <a:ext cx="4138049" cy="8577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B626B4C0-969D-4C1D-BBAC-B87B38E77EDC}"/>
              </a:ext>
            </a:extLst>
          </p:cNvPr>
          <p:cNvSpPr/>
          <p:nvPr/>
        </p:nvSpPr>
        <p:spPr>
          <a:xfrm>
            <a:off x="354227" y="2917212"/>
            <a:ext cx="4332453" cy="20776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BB275AD4-2BD8-407C-8AAB-4F8DEF2DA882}"/>
              </a:ext>
            </a:extLst>
          </p:cNvPr>
          <p:cNvSpPr/>
          <p:nvPr/>
        </p:nvSpPr>
        <p:spPr>
          <a:xfrm>
            <a:off x="407046" y="6076244"/>
            <a:ext cx="5375126" cy="584775"/>
          </a:xfrm>
          <a:prstGeom prst="rect">
            <a:avLst/>
          </a:prstGeom>
        </p:spPr>
        <p:txBody>
          <a:bodyPr wrap="none">
            <a:spAutoFit/>
          </a:bodyPr>
          <a:lstStyle/>
          <a:p>
            <a:pPr defTabSz="914309"/>
            <a:r>
              <a:rPr lang="de-DE" sz="1200" spc="-1" baseline="33000" dirty="0">
                <a:solidFill>
                  <a:prstClr val="black"/>
                </a:solidFill>
              </a:rPr>
              <a:t>1</a:t>
            </a:r>
            <a:r>
              <a:rPr lang="de-DE" sz="1200" spc="-1" dirty="0">
                <a:solidFill>
                  <a:prstClr val="black"/>
                </a:solidFill>
              </a:rPr>
              <a:t>Einer Graph mit Knoten und Kanten repräsentiert[30]</a:t>
            </a:r>
          </a:p>
          <a:p>
            <a:pPr defTabSz="914309"/>
            <a:r>
              <a:rPr lang="de-DE" sz="1200" spc="-1" baseline="33000" dirty="0">
                <a:solidFill>
                  <a:prstClr val="black"/>
                </a:solidFill>
              </a:rPr>
              <a:t>2</a:t>
            </a:r>
            <a:r>
              <a:rPr lang="de-DE" sz="1200" dirty="0">
                <a:latin typeface="Arial" panose="020B0604020202020204" pitchFamily="34" charset="0"/>
              </a:rPr>
              <a:t>Eine endliche geordnete Liste (Folge) von Elementen in der Mathematik[30]</a:t>
            </a:r>
            <a:endParaRPr lang="de-DE" sz="1200" dirty="0"/>
          </a:p>
          <a:p>
            <a:pPr defTabSz="914309"/>
            <a:endParaRPr lang="de-DE" sz="1200" spc="-1" baseline="33000" dirty="0">
              <a:solidFill>
                <a:prstClr val="black"/>
              </a:solidFill>
            </a:endParaRPr>
          </a:p>
        </p:txBody>
      </p:sp>
      <p:pic>
        <p:nvPicPr>
          <p:cNvPr id="30" name="Grafik 29">
            <a:extLst>
              <a:ext uri="{FF2B5EF4-FFF2-40B4-BE49-F238E27FC236}">
                <a16:creationId xmlns:a16="http://schemas.microsoft.com/office/drawing/2014/main" id="{7DDCD370-C331-4558-874D-C8001DCDD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6688" y="1586231"/>
            <a:ext cx="2343282" cy="1684235"/>
          </a:xfrm>
          <a:prstGeom prst="rect">
            <a:avLst/>
          </a:prstGeom>
        </p:spPr>
      </p:pic>
      <p:sp>
        <p:nvSpPr>
          <p:cNvPr id="31" name="Rechteck 30">
            <a:extLst>
              <a:ext uri="{FF2B5EF4-FFF2-40B4-BE49-F238E27FC236}">
                <a16:creationId xmlns:a16="http://schemas.microsoft.com/office/drawing/2014/main" id="{7CBC69C2-9B96-42A2-8CB0-DD98857EC0AB}"/>
              </a:ext>
            </a:extLst>
          </p:cNvPr>
          <p:cNvSpPr/>
          <p:nvPr/>
        </p:nvSpPr>
        <p:spPr>
          <a:xfrm>
            <a:off x="4739757" y="3540630"/>
            <a:ext cx="3196978" cy="954107"/>
          </a:xfrm>
          <a:prstGeom prst="rect">
            <a:avLst/>
          </a:prstGeom>
        </p:spPr>
        <p:txBody>
          <a:bodyPr wrap="square">
            <a:spAutoFit/>
          </a:bodyPr>
          <a:lstStyle/>
          <a:p>
            <a:pPr marL="285750" indent="-285750">
              <a:buFont typeface="Arial" panose="020B0604020202020204" pitchFamily="34" charset="0"/>
              <a:buChar char="•"/>
            </a:pPr>
            <a:r>
              <a:rPr lang="pt-BR" sz="1400" dirty="0"/>
              <a:t>S= {s1,s2,s3}</a:t>
            </a:r>
          </a:p>
          <a:p>
            <a:pPr marL="285750" indent="-285750">
              <a:buFont typeface="Arial" panose="020B0604020202020204" pitchFamily="34" charset="0"/>
              <a:buChar char="•"/>
            </a:pPr>
            <a:r>
              <a:rPr lang="pt-BR" sz="1400" dirty="0"/>
              <a:t>I= {s1}</a:t>
            </a:r>
          </a:p>
          <a:p>
            <a:pPr marL="285750" indent="-285750">
              <a:buFont typeface="Arial" panose="020B0604020202020204" pitchFamily="34" charset="0"/>
              <a:buChar char="•"/>
            </a:pPr>
            <a:r>
              <a:rPr lang="pt-BR" sz="1400" dirty="0"/>
              <a:t>R= {(s1,s2),(s2,s1)(s2,s3),(s3,s3)}</a:t>
            </a:r>
          </a:p>
          <a:p>
            <a:pPr marL="285750" indent="-285750">
              <a:buFont typeface="Arial" panose="020B0604020202020204" pitchFamily="34" charset="0"/>
              <a:buChar char="•"/>
            </a:pPr>
            <a:r>
              <a:rPr lang="pt-BR" sz="1400" dirty="0"/>
              <a:t>L= {(s1, p,q), (s2, q), (s3, p)}</a:t>
            </a:r>
            <a:endParaRPr lang="de-DE" sz="1400" dirty="0"/>
          </a:p>
        </p:txBody>
      </p:sp>
      <p:sp>
        <p:nvSpPr>
          <p:cNvPr id="37" name="Rechteck 36">
            <a:extLst>
              <a:ext uri="{FF2B5EF4-FFF2-40B4-BE49-F238E27FC236}">
                <a16:creationId xmlns:a16="http://schemas.microsoft.com/office/drawing/2014/main" id="{DFC719A0-288A-4043-B8F5-9A59E7F12934}"/>
              </a:ext>
            </a:extLst>
          </p:cNvPr>
          <p:cNvSpPr/>
          <p:nvPr/>
        </p:nvSpPr>
        <p:spPr>
          <a:xfrm>
            <a:off x="336467" y="5097186"/>
            <a:ext cx="4483033" cy="10302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5" name="Grafik 34">
            <a:extLst>
              <a:ext uri="{FF2B5EF4-FFF2-40B4-BE49-F238E27FC236}">
                <a16:creationId xmlns:a16="http://schemas.microsoft.com/office/drawing/2014/main" id="{00E3B6CB-E036-4675-84A5-6571569CFF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7013" y="2264754"/>
            <a:ext cx="3577217" cy="3378483"/>
          </a:xfrm>
          <a:prstGeom prst="rect">
            <a:avLst/>
          </a:prstGeom>
        </p:spPr>
      </p:pic>
      <p:sp>
        <p:nvSpPr>
          <p:cNvPr id="38" name="Rechteck 37">
            <a:extLst>
              <a:ext uri="{FF2B5EF4-FFF2-40B4-BE49-F238E27FC236}">
                <a16:creationId xmlns:a16="http://schemas.microsoft.com/office/drawing/2014/main" id="{E3F05D1C-97DE-4096-88FC-9BFA81C7EF51}"/>
              </a:ext>
            </a:extLst>
          </p:cNvPr>
          <p:cNvSpPr/>
          <p:nvPr/>
        </p:nvSpPr>
        <p:spPr>
          <a:xfrm>
            <a:off x="7553757" y="1603447"/>
            <a:ext cx="4906172" cy="523220"/>
          </a:xfrm>
          <a:prstGeom prst="rect">
            <a:avLst/>
          </a:prstGeom>
        </p:spPr>
        <p:txBody>
          <a:bodyPr wrap="square">
            <a:spAutoFit/>
          </a:bodyPr>
          <a:lstStyle/>
          <a:p>
            <a:r>
              <a:rPr lang="de-DE" sz="1400" dirty="0">
                <a:latin typeface="Arial" panose="020B0604020202020204" pitchFamily="34" charset="0"/>
              </a:rPr>
              <a:t>Syntax: CTL* kombiniert Standardlogiken, temporale und Pfad-­Operatoren in ihr Alphabet (s. Bericht Tabelle7.8)</a:t>
            </a:r>
            <a:endParaRPr lang="de-DE" sz="1400" dirty="0"/>
          </a:p>
        </p:txBody>
      </p:sp>
      <p:sp>
        <p:nvSpPr>
          <p:cNvPr id="42" name="Rechteck 41">
            <a:extLst>
              <a:ext uri="{FF2B5EF4-FFF2-40B4-BE49-F238E27FC236}">
                <a16:creationId xmlns:a16="http://schemas.microsoft.com/office/drawing/2014/main" id="{A130C1DA-76A5-4190-B2B5-2530D6576D8A}"/>
              </a:ext>
            </a:extLst>
          </p:cNvPr>
          <p:cNvSpPr/>
          <p:nvPr/>
        </p:nvSpPr>
        <p:spPr>
          <a:xfrm>
            <a:off x="5222760" y="4824672"/>
            <a:ext cx="3584184" cy="1384995"/>
          </a:xfrm>
          <a:prstGeom prst="rect">
            <a:avLst/>
          </a:prstGeom>
        </p:spPr>
        <p:txBody>
          <a:bodyPr wrap="square">
            <a:spAutoFit/>
          </a:bodyPr>
          <a:lstStyle/>
          <a:p>
            <a:pPr marL="285750" indent="-285750">
              <a:buFont typeface="Arial" panose="020B0604020202020204" pitchFamily="34" charset="0"/>
              <a:buChar char="•"/>
            </a:pPr>
            <a:r>
              <a:rPr lang="de-DE" sz="1400" dirty="0"/>
              <a:t>Beispiel (a): Pfad(A=</a:t>
            </a:r>
            <a:r>
              <a:rPr lang="el-GR" sz="1400" dirty="0"/>
              <a:t>∀</a:t>
            </a:r>
            <a:r>
              <a:rPr lang="de-DE" sz="1400" dirty="0"/>
              <a:t>) und temporale(G =□)</a:t>
            </a:r>
            <a:br>
              <a:rPr lang="de-DE" sz="1400" dirty="0"/>
            </a:br>
            <a:r>
              <a:rPr lang="de-DE" sz="1400" dirty="0"/>
              <a:t>M|=</a:t>
            </a:r>
            <a:r>
              <a:rPr lang="de-DE" sz="1400" dirty="0" err="1"/>
              <a:t>A□φ</a:t>
            </a:r>
            <a:r>
              <a:rPr lang="de-DE" sz="1400" dirty="0"/>
              <a:t>: für alle Pfade, φ gilt auf dem kompletten nach­folgenden Pfad (in jedem Zustand). Das Modell M erfüllt (</a:t>
            </a:r>
            <a:r>
              <a:rPr lang="de-DE" sz="1400" dirty="0" err="1"/>
              <a:t>satisifies</a:t>
            </a:r>
            <a:r>
              <a:rPr lang="de-DE" sz="1400" dirty="0"/>
              <a:t>) die Formel </a:t>
            </a:r>
            <a:r>
              <a:rPr lang="de-DE" sz="1400" dirty="0" err="1"/>
              <a:t>A□φ</a:t>
            </a:r>
            <a:r>
              <a:rPr lang="de-DE" sz="1400" dirty="0"/>
              <a:t>.</a:t>
            </a:r>
          </a:p>
        </p:txBody>
      </p:sp>
      <p:sp>
        <p:nvSpPr>
          <p:cNvPr id="44" name="CustomShape 7">
            <a:extLst>
              <a:ext uri="{FF2B5EF4-FFF2-40B4-BE49-F238E27FC236}">
                <a16:creationId xmlns:a16="http://schemas.microsoft.com/office/drawing/2014/main" id="{2A0DBC79-6256-4991-88FD-73E07EA14051}"/>
              </a:ext>
            </a:extLst>
          </p:cNvPr>
          <p:cNvSpPr/>
          <p:nvPr/>
        </p:nvSpPr>
        <p:spPr>
          <a:xfrm>
            <a:off x="8815972" y="5700204"/>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abb18. Beispiel Operatoren[33]</a:t>
            </a:r>
            <a:endParaRPr lang="de-DE" sz="1400" spc="-1" dirty="0">
              <a:solidFill>
                <a:prstClr val="black"/>
              </a:solidFill>
              <a:latin typeface="Arial"/>
            </a:endParaRPr>
          </a:p>
        </p:txBody>
      </p:sp>
      <p:sp>
        <p:nvSpPr>
          <p:cNvPr id="40" name="Rechteck 39">
            <a:extLst>
              <a:ext uri="{FF2B5EF4-FFF2-40B4-BE49-F238E27FC236}">
                <a16:creationId xmlns:a16="http://schemas.microsoft.com/office/drawing/2014/main" id="{F18D193F-F30D-430F-B876-6750CF5D86AD}"/>
              </a:ext>
            </a:extLst>
          </p:cNvPr>
          <p:cNvSpPr/>
          <p:nvPr/>
        </p:nvSpPr>
        <p:spPr>
          <a:xfrm>
            <a:off x="5222761" y="4790805"/>
            <a:ext cx="3407408" cy="14628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Rechteck 40">
            <a:extLst>
              <a:ext uri="{FF2B5EF4-FFF2-40B4-BE49-F238E27FC236}">
                <a16:creationId xmlns:a16="http://schemas.microsoft.com/office/drawing/2014/main" id="{D48124A3-85DB-475C-BFC5-0DE72CAAACB7}"/>
              </a:ext>
            </a:extLst>
          </p:cNvPr>
          <p:cNvSpPr/>
          <p:nvPr/>
        </p:nvSpPr>
        <p:spPr>
          <a:xfrm>
            <a:off x="4785923" y="3511634"/>
            <a:ext cx="3334495" cy="11200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Pfeil: nach rechts 42">
            <a:extLst>
              <a:ext uri="{FF2B5EF4-FFF2-40B4-BE49-F238E27FC236}">
                <a16:creationId xmlns:a16="http://schemas.microsoft.com/office/drawing/2014/main" id="{FC88F356-D97D-4B4E-8D94-C552742E4E68}"/>
              </a:ext>
            </a:extLst>
          </p:cNvPr>
          <p:cNvSpPr/>
          <p:nvPr/>
        </p:nvSpPr>
        <p:spPr>
          <a:xfrm rot="16738587">
            <a:off x="7904948" y="4195408"/>
            <a:ext cx="1070191" cy="125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DB3F63D7-0FC7-41BE-9B6C-EE5E496A1DE6}"/>
              </a:ext>
            </a:extLst>
          </p:cNvPr>
          <p:cNvSpPr/>
          <p:nvPr/>
        </p:nvSpPr>
        <p:spPr>
          <a:xfrm>
            <a:off x="336467" y="5136600"/>
            <a:ext cx="4536016" cy="954107"/>
          </a:xfrm>
          <a:prstGeom prst="rect">
            <a:avLst/>
          </a:prstGeom>
        </p:spPr>
        <p:txBody>
          <a:bodyPr wrap="square">
            <a:spAutoFit/>
          </a:bodyPr>
          <a:lstStyle/>
          <a:p>
            <a:r>
              <a:rPr lang="de-DE" sz="1400" dirty="0" err="1">
                <a:highlight>
                  <a:srgbClr val="FFFF00"/>
                </a:highlight>
              </a:rPr>
              <a:t>Computation</a:t>
            </a:r>
            <a:r>
              <a:rPr lang="de-DE" sz="1400" dirty="0">
                <a:highlight>
                  <a:srgbClr val="FFFF00"/>
                </a:highlight>
              </a:rPr>
              <a:t> </a:t>
            </a:r>
            <a:r>
              <a:rPr lang="de-DE" sz="1400" dirty="0" err="1">
                <a:highlight>
                  <a:srgbClr val="FFFF00"/>
                </a:highlight>
              </a:rPr>
              <a:t>Tree</a:t>
            </a:r>
            <a:r>
              <a:rPr lang="de-DE" sz="1400" dirty="0">
                <a:highlight>
                  <a:srgbClr val="FFFF00"/>
                </a:highlight>
              </a:rPr>
              <a:t> </a:t>
            </a:r>
            <a:r>
              <a:rPr lang="de-DE" sz="1400" dirty="0" err="1">
                <a:highlight>
                  <a:srgbClr val="FFFF00"/>
                </a:highlight>
              </a:rPr>
              <a:t>Logic</a:t>
            </a:r>
            <a:r>
              <a:rPr lang="de-DE" sz="1400" dirty="0">
                <a:highlight>
                  <a:srgbClr val="FFFF00"/>
                </a:highlight>
              </a:rPr>
              <a:t>* </a:t>
            </a:r>
            <a:r>
              <a:rPr lang="de-DE" sz="1400" dirty="0"/>
              <a:t>(CTL*)[32]:</a:t>
            </a:r>
          </a:p>
          <a:p>
            <a:r>
              <a:rPr lang="de-DE" sz="1400" dirty="0"/>
              <a:t>ist eine temporale Logik, die die Aussagenlogik erweitert, die durch </a:t>
            </a:r>
            <a:r>
              <a:rPr lang="de-DE" sz="1400" dirty="0">
                <a:highlight>
                  <a:srgbClr val="00FF00"/>
                </a:highlight>
              </a:rPr>
              <a:t>Kripke­ Strukturen </a:t>
            </a:r>
            <a:r>
              <a:rPr lang="de-DE" sz="1400" dirty="0"/>
              <a:t>interpretiert wird und in der </a:t>
            </a:r>
            <a:r>
              <a:rPr lang="de-DE" sz="1400" dirty="0">
                <a:highlight>
                  <a:srgbClr val="00FFFF"/>
                </a:highlight>
              </a:rPr>
              <a:t>Model Checking </a:t>
            </a:r>
            <a:r>
              <a:rPr lang="de-DE" sz="1400" dirty="0"/>
              <a:t>verwendet wird.</a:t>
            </a:r>
          </a:p>
        </p:txBody>
      </p:sp>
    </p:spTree>
    <p:extLst>
      <p:ext uri="{BB962C8B-B14F-4D97-AF65-F5344CB8AC3E}">
        <p14:creationId xmlns:p14="http://schemas.microsoft.com/office/powerpoint/2010/main" val="2952774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24</a:t>
            </a:fld>
            <a:endParaRPr lang="de-DE" sz="1300" spc="-1">
              <a:solidFill>
                <a:prstClr val="black"/>
              </a:solidFill>
              <a:latin typeface="Arial"/>
            </a:endParaRPr>
          </a:p>
        </p:txBody>
      </p:sp>
      <p:sp>
        <p:nvSpPr>
          <p:cNvPr id="268" name="CustomShape 2"/>
          <p:cNvSpPr/>
          <p:nvPr/>
        </p:nvSpPr>
        <p:spPr>
          <a:xfrm>
            <a:off x="365712" y="919406"/>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ea typeface="DejaVu Sans"/>
              </a:rPr>
              <a:t>Implementierung</a:t>
            </a:r>
          </a:p>
          <a:p>
            <a:pPr marL="342900" indent="-342900" defTabSz="914309">
              <a:spcBef>
                <a:spcPts val="660"/>
              </a:spcBef>
              <a:buFont typeface="Arial" panose="020B0604020202020204" pitchFamily="34" charset="0"/>
              <a:buChar char="•"/>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rPr>
              <a:t>Umsetzung</a:t>
            </a:r>
            <a:endParaRPr lang="de-DE" sz="2200" spc="-1" dirty="0">
              <a:solidFill>
                <a:prstClr val="black"/>
              </a:solidFill>
              <a:latin typeface="Arial"/>
            </a:endParaRP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dirty="0">
                <a:solidFill>
                  <a:srgbClr val="0098A1"/>
                </a:solidFill>
                <a:latin typeface="Arial Narrow"/>
                <a:ea typeface="DejaVu Sans"/>
              </a:rPr>
              <a:t> Simulative Absicherung vernetzter automatisierter Fahrzeuge – Sami Dhiab - 871321</a:t>
            </a:r>
            <a:endParaRPr lang="de-DE" sz="1000" spc="-1" dirty="0">
              <a:solidFill>
                <a:prstClr val="black"/>
              </a:solidFill>
              <a:latin typeface="Arial"/>
            </a:endParaRPr>
          </a:p>
        </p:txBody>
      </p:sp>
      <p:sp>
        <p:nvSpPr>
          <p:cNvPr id="9" name="CustomShape 7">
            <a:extLst>
              <a:ext uri="{FF2B5EF4-FFF2-40B4-BE49-F238E27FC236}">
                <a16:creationId xmlns:a16="http://schemas.microsoft.com/office/drawing/2014/main" id="{E3BEC231-2754-4612-9684-A7FF6B5A18C1}"/>
              </a:ext>
            </a:extLst>
          </p:cNvPr>
          <p:cNvSpPr/>
          <p:nvPr/>
        </p:nvSpPr>
        <p:spPr>
          <a:xfrm>
            <a:off x="7033148" y="4670522"/>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Abb19. Beispiel Kollision Prüfung</a:t>
            </a:r>
            <a:endParaRPr lang="de-DE" sz="1400" spc="-1" dirty="0">
              <a:solidFill>
                <a:prstClr val="black"/>
              </a:solidFill>
              <a:latin typeface="Arial"/>
            </a:endParaRPr>
          </a:p>
        </p:txBody>
      </p:sp>
      <p:grpSp>
        <p:nvGrpSpPr>
          <p:cNvPr id="16" name="Gruppieren 15">
            <a:extLst>
              <a:ext uri="{FF2B5EF4-FFF2-40B4-BE49-F238E27FC236}">
                <a16:creationId xmlns:a16="http://schemas.microsoft.com/office/drawing/2014/main" id="{9ADD5275-EC4B-49E8-A5A9-E38B2921F2B2}"/>
              </a:ext>
            </a:extLst>
          </p:cNvPr>
          <p:cNvGrpSpPr/>
          <p:nvPr/>
        </p:nvGrpSpPr>
        <p:grpSpPr>
          <a:xfrm>
            <a:off x="3437672" y="942225"/>
            <a:ext cx="620338" cy="886196"/>
            <a:chOff x="0" y="1576448"/>
            <a:chExt cx="620338" cy="886196"/>
          </a:xfrm>
        </p:grpSpPr>
        <p:sp>
          <p:nvSpPr>
            <p:cNvPr id="26" name="Pfeil: Chevron 25">
              <a:extLst>
                <a:ext uri="{FF2B5EF4-FFF2-40B4-BE49-F238E27FC236}">
                  <a16:creationId xmlns:a16="http://schemas.microsoft.com/office/drawing/2014/main" id="{AC1E2FC4-BD60-424A-A4A1-615A6A120292}"/>
                </a:ext>
              </a:extLst>
            </p:cNvPr>
            <p:cNvSpPr/>
            <p:nvPr/>
          </p:nvSpPr>
          <p:spPr>
            <a:xfrm rot="5400000">
              <a:off x="-132929" y="1709377"/>
              <a:ext cx="886196" cy="620337"/>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Pfeil: Chevron 4">
              <a:extLst>
                <a:ext uri="{FF2B5EF4-FFF2-40B4-BE49-F238E27FC236}">
                  <a16:creationId xmlns:a16="http://schemas.microsoft.com/office/drawing/2014/main" id="{9060430A-F535-43FC-8AFC-3238F961350F}"/>
                </a:ext>
              </a:extLst>
            </p:cNvPr>
            <p:cNvSpPr txBox="1"/>
            <p:nvPr/>
          </p:nvSpPr>
          <p:spPr>
            <a:xfrm>
              <a:off x="1" y="1886617"/>
              <a:ext cx="620337" cy="2658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4</a:t>
              </a:r>
            </a:p>
          </p:txBody>
        </p:sp>
      </p:grpSp>
      <p:grpSp>
        <p:nvGrpSpPr>
          <p:cNvPr id="23" name="Gruppieren 22">
            <a:extLst>
              <a:ext uri="{FF2B5EF4-FFF2-40B4-BE49-F238E27FC236}">
                <a16:creationId xmlns:a16="http://schemas.microsoft.com/office/drawing/2014/main" id="{6A953161-13DD-4FA2-9BED-6961F07D059A}"/>
              </a:ext>
            </a:extLst>
          </p:cNvPr>
          <p:cNvGrpSpPr/>
          <p:nvPr/>
        </p:nvGrpSpPr>
        <p:grpSpPr>
          <a:xfrm>
            <a:off x="4058009" y="928633"/>
            <a:ext cx="7455452" cy="576027"/>
            <a:chOff x="620337" y="1576448"/>
            <a:chExt cx="7455452" cy="576027"/>
          </a:xfrm>
        </p:grpSpPr>
        <p:sp>
          <p:nvSpPr>
            <p:cNvPr id="24" name="Rechteck: obere Ecken abgerundet 23">
              <a:extLst>
                <a:ext uri="{FF2B5EF4-FFF2-40B4-BE49-F238E27FC236}">
                  <a16:creationId xmlns:a16="http://schemas.microsoft.com/office/drawing/2014/main" id="{E7BC93C9-DFB1-4FB2-824E-EC4D81BF2BCD}"/>
                </a:ext>
              </a:extLst>
            </p:cNvPr>
            <p:cNvSpPr/>
            <p:nvPr/>
          </p:nvSpPr>
          <p:spPr>
            <a:xfrm rot="5400000">
              <a:off x="4060049" y="-1863264"/>
              <a:ext cx="576027" cy="7455452"/>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Rechteck: obere Ecken abgerundet 6">
              <a:extLst>
                <a:ext uri="{FF2B5EF4-FFF2-40B4-BE49-F238E27FC236}">
                  <a16:creationId xmlns:a16="http://schemas.microsoft.com/office/drawing/2014/main" id="{4B5856AC-ED22-4FE4-B263-1B4C2F99DB21}"/>
                </a:ext>
              </a:extLst>
            </p:cNvPr>
            <p:cNvSpPr txBox="1"/>
            <p:nvPr/>
          </p:nvSpPr>
          <p:spPr>
            <a:xfrm>
              <a:off x="620337" y="1604567"/>
              <a:ext cx="7427333" cy="5197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de-DE" sz="1800" b="0" i="0" kern="1200" dirty="0"/>
                <a:t>Automatische Auswertung von Testszenarien (Model Checking) </a:t>
              </a:r>
              <a:endParaRPr lang="de-DE" sz="1800" kern="1200" dirty="0"/>
            </a:p>
          </p:txBody>
        </p:sp>
      </p:grpSp>
      <p:graphicFrame>
        <p:nvGraphicFramePr>
          <p:cNvPr id="3" name="Diagramm 2">
            <a:extLst>
              <a:ext uri="{FF2B5EF4-FFF2-40B4-BE49-F238E27FC236}">
                <a16:creationId xmlns:a16="http://schemas.microsoft.com/office/drawing/2014/main" id="{623015C1-43C3-47B1-A7CC-ED0712A934A4}"/>
              </a:ext>
            </a:extLst>
          </p:cNvPr>
          <p:cNvGraphicFramePr/>
          <p:nvPr>
            <p:extLst>
              <p:ext uri="{D42A27DB-BD31-4B8C-83A1-F6EECF244321}">
                <p14:modId xmlns:p14="http://schemas.microsoft.com/office/powerpoint/2010/main" val="4088702811"/>
              </p:ext>
            </p:extLst>
          </p:nvPr>
        </p:nvGraphicFramePr>
        <p:xfrm>
          <a:off x="182226" y="1955177"/>
          <a:ext cx="5846018" cy="1322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m 5">
            <a:extLst>
              <a:ext uri="{FF2B5EF4-FFF2-40B4-BE49-F238E27FC236}">
                <a16:creationId xmlns:a16="http://schemas.microsoft.com/office/drawing/2014/main" id="{00FE4B63-63D2-4396-BDA2-272BF3EE96AC}"/>
              </a:ext>
            </a:extLst>
          </p:cNvPr>
          <p:cNvGraphicFramePr/>
          <p:nvPr>
            <p:extLst>
              <p:ext uri="{D42A27DB-BD31-4B8C-83A1-F6EECF244321}">
                <p14:modId xmlns:p14="http://schemas.microsoft.com/office/powerpoint/2010/main" val="861821103"/>
              </p:ext>
            </p:extLst>
          </p:nvPr>
        </p:nvGraphicFramePr>
        <p:xfrm>
          <a:off x="365712" y="3456385"/>
          <a:ext cx="4793142" cy="226678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hteck 6">
            <a:extLst>
              <a:ext uri="{FF2B5EF4-FFF2-40B4-BE49-F238E27FC236}">
                <a16:creationId xmlns:a16="http://schemas.microsoft.com/office/drawing/2014/main" id="{24246771-27E2-400B-8D43-B48744500455}"/>
              </a:ext>
            </a:extLst>
          </p:cNvPr>
          <p:cNvSpPr/>
          <p:nvPr/>
        </p:nvSpPr>
        <p:spPr>
          <a:xfrm>
            <a:off x="5653787" y="1718257"/>
            <a:ext cx="6892833" cy="523220"/>
          </a:xfrm>
          <a:prstGeom prst="rect">
            <a:avLst/>
          </a:prstGeom>
        </p:spPr>
        <p:txBody>
          <a:bodyPr wrap="square">
            <a:spAutoFit/>
          </a:bodyPr>
          <a:lstStyle/>
          <a:p>
            <a:r>
              <a:rPr lang="de-DE" sz="1400" dirty="0">
                <a:latin typeface="Courier New" panose="02070309020205020404" pitchFamily="49" charset="0"/>
              </a:rPr>
              <a:t>python3 ModelChecker.py --input </a:t>
            </a:r>
            <a:r>
              <a:rPr lang="de-DE" sz="1400" dirty="0" err="1">
                <a:highlight>
                  <a:srgbClr val="00FF00"/>
                </a:highlight>
                <a:latin typeface="Courier New" panose="02070309020205020404" pitchFamily="49" charset="0"/>
              </a:rPr>
              <a:t>test.bag</a:t>
            </a:r>
            <a:r>
              <a:rPr lang="de-DE" sz="1400" dirty="0">
                <a:highlight>
                  <a:srgbClr val="00FF00"/>
                </a:highlight>
                <a:latin typeface="Courier New" panose="02070309020205020404" pitchFamily="49" charset="0"/>
              </a:rPr>
              <a:t> </a:t>
            </a:r>
            <a:r>
              <a:rPr lang="de-DE" sz="1400" dirty="0">
                <a:latin typeface="Courier New" panose="02070309020205020404" pitchFamily="49" charset="0"/>
              </a:rPr>
              <a:t>--output </a:t>
            </a:r>
            <a:r>
              <a:rPr lang="de-DE" sz="1400" dirty="0">
                <a:highlight>
                  <a:srgbClr val="FF0000"/>
                </a:highlight>
                <a:latin typeface="Courier New" panose="02070309020205020404" pitchFamily="49" charset="0"/>
              </a:rPr>
              <a:t>output.txt </a:t>
            </a:r>
          </a:p>
          <a:p>
            <a:r>
              <a:rPr lang="de-DE" sz="1400" dirty="0">
                <a:latin typeface="Courier New" panose="02070309020205020404" pitchFamily="49" charset="0"/>
              </a:rPr>
              <a:t>--</a:t>
            </a:r>
            <a:r>
              <a:rPr lang="de-DE" sz="1400" dirty="0">
                <a:highlight>
                  <a:srgbClr val="00FFFF"/>
                </a:highlight>
                <a:latin typeface="Courier New" panose="02070309020205020404" pitchFamily="49" charset="0"/>
              </a:rPr>
              <a:t>topic</a:t>
            </a:r>
            <a:r>
              <a:rPr lang="de-DE" sz="1400" dirty="0">
                <a:latin typeface="Courier New" panose="02070309020205020404" pitchFamily="49" charset="0"/>
              </a:rPr>
              <a:t> /vehicle0/ENV/</a:t>
            </a:r>
            <a:r>
              <a:rPr lang="de-DE" sz="1400" dirty="0" err="1">
                <a:highlight>
                  <a:srgbClr val="00FFFF"/>
                </a:highlight>
                <a:latin typeface="Courier New" panose="02070309020205020404" pitchFamily="49" charset="0"/>
              </a:rPr>
              <a:t>propositions</a:t>
            </a:r>
            <a:endParaRPr lang="de-DE" sz="1400" dirty="0">
              <a:highlight>
                <a:srgbClr val="00FFFF"/>
              </a:highlight>
            </a:endParaRPr>
          </a:p>
        </p:txBody>
      </p:sp>
      <p:sp>
        <p:nvSpPr>
          <p:cNvPr id="8" name="Textfeld 7">
            <a:extLst>
              <a:ext uri="{FF2B5EF4-FFF2-40B4-BE49-F238E27FC236}">
                <a16:creationId xmlns:a16="http://schemas.microsoft.com/office/drawing/2014/main" id="{D0482B93-ADAA-4951-8B1C-7E9207CB0A9D}"/>
              </a:ext>
            </a:extLst>
          </p:cNvPr>
          <p:cNvSpPr txBox="1"/>
          <p:nvPr/>
        </p:nvSpPr>
        <p:spPr>
          <a:xfrm>
            <a:off x="6490646" y="2968798"/>
            <a:ext cx="3110147" cy="830997"/>
          </a:xfrm>
          <a:prstGeom prst="rect">
            <a:avLst/>
          </a:prstGeom>
          <a:noFill/>
        </p:spPr>
        <p:txBody>
          <a:bodyPr wrap="none" rtlCol="0">
            <a:spAutoFit/>
          </a:bodyPr>
          <a:lstStyle/>
          <a:p>
            <a:r>
              <a:rPr lang="de-DE" sz="1600" dirty="0"/>
              <a:t>Beispiel Kollision Prüfung Metrik</a:t>
            </a:r>
          </a:p>
          <a:p>
            <a:r>
              <a:rPr lang="pt-BR" sz="1600" dirty="0"/>
              <a:t>Formula: phi=A(G(N ot(p)))</a:t>
            </a:r>
            <a:endParaRPr lang="de-DE" sz="1600" dirty="0"/>
          </a:p>
          <a:p>
            <a:endParaRPr lang="de-DE" sz="1600" dirty="0"/>
          </a:p>
        </p:txBody>
      </p:sp>
      <p:pic>
        <p:nvPicPr>
          <p:cNvPr id="12" name="Grafik 11" descr="Ein Bild, das Text, Anzeigetafel enthält.&#10;&#10;Automatisch generierte Beschreibung">
            <a:extLst>
              <a:ext uri="{FF2B5EF4-FFF2-40B4-BE49-F238E27FC236}">
                <a16:creationId xmlns:a16="http://schemas.microsoft.com/office/drawing/2014/main" id="{08FAF1A1-2CE7-497C-BAE7-7AD38CEBA21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84370" y="3631743"/>
            <a:ext cx="4793142" cy="978739"/>
          </a:xfrm>
          <a:prstGeom prst="rect">
            <a:avLst/>
          </a:prstGeom>
        </p:spPr>
      </p:pic>
    </p:spTree>
    <p:extLst>
      <p:ext uri="{BB962C8B-B14F-4D97-AF65-F5344CB8AC3E}">
        <p14:creationId xmlns:p14="http://schemas.microsoft.com/office/powerpoint/2010/main" val="3789069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25</a:t>
            </a:fld>
            <a:endParaRPr lang="de-DE" sz="1300" spc="-1">
              <a:solidFill>
                <a:prstClr val="black"/>
              </a:solidFill>
              <a:latin typeface="Arial"/>
            </a:endParaRPr>
          </a:p>
        </p:txBody>
      </p:sp>
      <p:sp>
        <p:nvSpPr>
          <p:cNvPr id="268" name="CustomShape 2"/>
          <p:cNvSpPr/>
          <p:nvPr/>
        </p:nvSpPr>
        <p:spPr>
          <a:xfrm>
            <a:off x="365712" y="919406"/>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ea typeface="DejaVu Sans"/>
              </a:rPr>
              <a:t>Ergebnisse</a:t>
            </a: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dirty="0">
                <a:solidFill>
                  <a:srgbClr val="0098A1"/>
                </a:solidFill>
                <a:latin typeface="Arial Narrow"/>
                <a:ea typeface="DejaVu Sans"/>
              </a:rPr>
              <a:t> Simulative Absicherung vernetzter automatisierter Fahrzeuge – Sami Dhiab - 871321</a:t>
            </a:r>
            <a:endParaRPr lang="de-DE" sz="1000" spc="-1" dirty="0">
              <a:solidFill>
                <a:prstClr val="black"/>
              </a:solidFill>
              <a:latin typeface="Arial"/>
            </a:endParaRPr>
          </a:p>
        </p:txBody>
      </p:sp>
      <p:sp>
        <p:nvSpPr>
          <p:cNvPr id="9" name="CustomShape 7">
            <a:extLst>
              <a:ext uri="{FF2B5EF4-FFF2-40B4-BE49-F238E27FC236}">
                <a16:creationId xmlns:a16="http://schemas.microsoft.com/office/drawing/2014/main" id="{E3BEC231-2754-4612-9684-A7FF6B5A18C1}"/>
              </a:ext>
            </a:extLst>
          </p:cNvPr>
          <p:cNvSpPr/>
          <p:nvPr/>
        </p:nvSpPr>
        <p:spPr>
          <a:xfrm>
            <a:off x="1395407" y="5566598"/>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Abb20. Pipeline beendet</a:t>
            </a:r>
            <a:endParaRPr lang="de-DE" sz="1400" spc="-1" dirty="0">
              <a:solidFill>
                <a:prstClr val="black"/>
              </a:solidFill>
              <a:latin typeface="Arial"/>
            </a:endParaRPr>
          </a:p>
        </p:txBody>
      </p:sp>
      <p:grpSp>
        <p:nvGrpSpPr>
          <p:cNvPr id="16" name="Gruppieren 15">
            <a:extLst>
              <a:ext uri="{FF2B5EF4-FFF2-40B4-BE49-F238E27FC236}">
                <a16:creationId xmlns:a16="http://schemas.microsoft.com/office/drawing/2014/main" id="{9ADD5275-EC4B-49E8-A5A9-E38B2921F2B2}"/>
              </a:ext>
            </a:extLst>
          </p:cNvPr>
          <p:cNvGrpSpPr/>
          <p:nvPr/>
        </p:nvGrpSpPr>
        <p:grpSpPr>
          <a:xfrm>
            <a:off x="3437672" y="942225"/>
            <a:ext cx="620338" cy="886196"/>
            <a:chOff x="0" y="1576448"/>
            <a:chExt cx="620338" cy="886196"/>
          </a:xfrm>
        </p:grpSpPr>
        <p:sp>
          <p:nvSpPr>
            <p:cNvPr id="26" name="Pfeil: Chevron 25">
              <a:extLst>
                <a:ext uri="{FF2B5EF4-FFF2-40B4-BE49-F238E27FC236}">
                  <a16:creationId xmlns:a16="http://schemas.microsoft.com/office/drawing/2014/main" id="{AC1E2FC4-BD60-424A-A4A1-615A6A120292}"/>
                </a:ext>
              </a:extLst>
            </p:cNvPr>
            <p:cNvSpPr/>
            <p:nvPr/>
          </p:nvSpPr>
          <p:spPr>
            <a:xfrm rot="5400000">
              <a:off x="-132929" y="1709377"/>
              <a:ext cx="886196" cy="620337"/>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Pfeil: Chevron 4">
              <a:extLst>
                <a:ext uri="{FF2B5EF4-FFF2-40B4-BE49-F238E27FC236}">
                  <a16:creationId xmlns:a16="http://schemas.microsoft.com/office/drawing/2014/main" id="{9060430A-F535-43FC-8AFC-3238F961350F}"/>
                </a:ext>
              </a:extLst>
            </p:cNvPr>
            <p:cNvSpPr txBox="1"/>
            <p:nvPr/>
          </p:nvSpPr>
          <p:spPr>
            <a:xfrm>
              <a:off x="1" y="1886617"/>
              <a:ext cx="620337" cy="2658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5</a:t>
              </a:r>
            </a:p>
          </p:txBody>
        </p:sp>
      </p:grpSp>
      <p:grpSp>
        <p:nvGrpSpPr>
          <p:cNvPr id="23" name="Gruppieren 22">
            <a:extLst>
              <a:ext uri="{FF2B5EF4-FFF2-40B4-BE49-F238E27FC236}">
                <a16:creationId xmlns:a16="http://schemas.microsoft.com/office/drawing/2014/main" id="{6A953161-13DD-4FA2-9BED-6961F07D059A}"/>
              </a:ext>
            </a:extLst>
          </p:cNvPr>
          <p:cNvGrpSpPr/>
          <p:nvPr/>
        </p:nvGrpSpPr>
        <p:grpSpPr>
          <a:xfrm>
            <a:off x="4058009" y="928633"/>
            <a:ext cx="7455452" cy="576027"/>
            <a:chOff x="620337" y="1576448"/>
            <a:chExt cx="7455452" cy="576027"/>
          </a:xfrm>
        </p:grpSpPr>
        <p:sp>
          <p:nvSpPr>
            <p:cNvPr id="24" name="Rechteck: obere Ecken abgerundet 23">
              <a:extLst>
                <a:ext uri="{FF2B5EF4-FFF2-40B4-BE49-F238E27FC236}">
                  <a16:creationId xmlns:a16="http://schemas.microsoft.com/office/drawing/2014/main" id="{E7BC93C9-DFB1-4FB2-824E-EC4D81BF2BCD}"/>
                </a:ext>
              </a:extLst>
            </p:cNvPr>
            <p:cNvSpPr/>
            <p:nvPr/>
          </p:nvSpPr>
          <p:spPr>
            <a:xfrm rot="5400000">
              <a:off x="4060049" y="-1863264"/>
              <a:ext cx="576027" cy="7455452"/>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Rechteck: obere Ecken abgerundet 6">
              <a:extLst>
                <a:ext uri="{FF2B5EF4-FFF2-40B4-BE49-F238E27FC236}">
                  <a16:creationId xmlns:a16="http://schemas.microsoft.com/office/drawing/2014/main" id="{4B5856AC-ED22-4FE4-B263-1B4C2F99DB21}"/>
                </a:ext>
              </a:extLst>
            </p:cNvPr>
            <p:cNvSpPr txBox="1"/>
            <p:nvPr/>
          </p:nvSpPr>
          <p:spPr>
            <a:xfrm>
              <a:off x="620337" y="1604567"/>
              <a:ext cx="7427333" cy="5197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de-DE" sz="1800" b="0" i="0" kern="1200" dirty="0"/>
                <a:t>Ergebnisse Analyse und Debuggen</a:t>
              </a:r>
              <a:endParaRPr lang="de-DE" sz="1800" kern="1200" dirty="0"/>
            </a:p>
          </p:txBody>
        </p:sp>
      </p:grpSp>
      <p:pic>
        <p:nvPicPr>
          <p:cNvPr id="4" name="Grafik 3" descr="Ein Bild, das Text, schwarz enthält.&#10;&#10;Automatisch generierte Beschreibung">
            <a:extLst>
              <a:ext uri="{FF2B5EF4-FFF2-40B4-BE49-F238E27FC236}">
                <a16:creationId xmlns:a16="http://schemas.microsoft.com/office/drawing/2014/main" id="{80DB7FE9-F9DD-41A4-8E37-A8C4C3C96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12" y="1919494"/>
            <a:ext cx="4852360" cy="3416782"/>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8B280ABF-11E1-41BB-8820-4B42F88CF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3546" y="2960402"/>
            <a:ext cx="5984851" cy="902175"/>
          </a:xfrm>
          <a:prstGeom prst="rect">
            <a:avLst/>
          </a:prstGeom>
        </p:spPr>
      </p:pic>
      <p:sp>
        <p:nvSpPr>
          <p:cNvPr id="21" name="CustomShape 7">
            <a:extLst>
              <a:ext uri="{FF2B5EF4-FFF2-40B4-BE49-F238E27FC236}">
                <a16:creationId xmlns:a16="http://schemas.microsoft.com/office/drawing/2014/main" id="{927C1778-0E78-42AF-AF2E-FCF480908EF6}"/>
              </a:ext>
            </a:extLst>
          </p:cNvPr>
          <p:cNvSpPr/>
          <p:nvPr/>
        </p:nvSpPr>
        <p:spPr>
          <a:xfrm>
            <a:off x="6669839" y="3980466"/>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Abb20. Erfolgreiche Tests</a:t>
            </a:r>
            <a:endParaRPr lang="de-DE" sz="1400" spc="-1" dirty="0">
              <a:solidFill>
                <a:prstClr val="black"/>
              </a:solidFill>
              <a:latin typeface="Arial"/>
            </a:endParaRPr>
          </a:p>
        </p:txBody>
      </p:sp>
    </p:spTree>
    <p:extLst>
      <p:ext uri="{BB962C8B-B14F-4D97-AF65-F5344CB8AC3E}">
        <p14:creationId xmlns:p14="http://schemas.microsoft.com/office/powerpoint/2010/main" val="1752820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26</a:t>
            </a:fld>
            <a:endParaRPr lang="de-DE" sz="1300" spc="-1">
              <a:solidFill>
                <a:prstClr val="black"/>
              </a:solidFill>
              <a:latin typeface="Arial"/>
            </a:endParaRPr>
          </a:p>
        </p:txBody>
      </p:sp>
      <p:sp>
        <p:nvSpPr>
          <p:cNvPr id="268" name="CustomShape 2"/>
          <p:cNvSpPr/>
          <p:nvPr/>
        </p:nvSpPr>
        <p:spPr>
          <a:xfrm>
            <a:off x="365712" y="919406"/>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ea typeface="DejaVu Sans"/>
              </a:rPr>
              <a:t>Debuggen</a:t>
            </a: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dirty="0">
                <a:solidFill>
                  <a:srgbClr val="0098A1"/>
                </a:solidFill>
                <a:latin typeface="Arial Narrow"/>
                <a:ea typeface="DejaVu Sans"/>
              </a:rPr>
              <a:t> Simulative Absicherung vernetzter automatisierter Fahrzeuge – Sami Dhiab - 871321</a:t>
            </a:r>
            <a:endParaRPr lang="de-DE" sz="1000" spc="-1" dirty="0">
              <a:solidFill>
                <a:prstClr val="black"/>
              </a:solidFill>
              <a:latin typeface="Arial"/>
            </a:endParaRPr>
          </a:p>
        </p:txBody>
      </p:sp>
      <p:grpSp>
        <p:nvGrpSpPr>
          <p:cNvPr id="16" name="Gruppieren 15">
            <a:extLst>
              <a:ext uri="{FF2B5EF4-FFF2-40B4-BE49-F238E27FC236}">
                <a16:creationId xmlns:a16="http://schemas.microsoft.com/office/drawing/2014/main" id="{9ADD5275-EC4B-49E8-A5A9-E38B2921F2B2}"/>
              </a:ext>
            </a:extLst>
          </p:cNvPr>
          <p:cNvGrpSpPr/>
          <p:nvPr/>
        </p:nvGrpSpPr>
        <p:grpSpPr>
          <a:xfrm>
            <a:off x="3437672" y="942225"/>
            <a:ext cx="620338" cy="886196"/>
            <a:chOff x="0" y="1576448"/>
            <a:chExt cx="620338" cy="886196"/>
          </a:xfrm>
        </p:grpSpPr>
        <p:sp>
          <p:nvSpPr>
            <p:cNvPr id="26" name="Pfeil: Chevron 25">
              <a:extLst>
                <a:ext uri="{FF2B5EF4-FFF2-40B4-BE49-F238E27FC236}">
                  <a16:creationId xmlns:a16="http://schemas.microsoft.com/office/drawing/2014/main" id="{AC1E2FC4-BD60-424A-A4A1-615A6A120292}"/>
                </a:ext>
              </a:extLst>
            </p:cNvPr>
            <p:cNvSpPr/>
            <p:nvPr/>
          </p:nvSpPr>
          <p:spPr>
            <a:xfrm rot="5400000">
              <a:off x="-132929" y="1709377"/>
              <a:ext cx="886196" cy="620337"/>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Pfeil: Chevron 4">
              <a:extLst>
                <a:ext uri="{FF2B5EF4-FFF2-40B4-BE49-F238E27FC236}">
                  <a16:creationId xmlns:a16="http://schemas.microsoft.com/office/drawing/2014/main" id="{9060430A-F535-43FC-8AFC-3238F961350F}"/>
                </a:ext>
              </a:extLst>
            </p:cNvPr>
            <p:cNvSpPr txBox="1"/>
            <p:nvPr/>
          </p:nvSpPr>
          <p:spPr>
            <a:xfrm>
              <a:off x="1" y="1886617"/>
              <a:ext cx="620337" cy="2658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5</a:t>
              </a:r>
            </a:p>
          </p:txBody>
        </p:sp>
      </p:grpSp>
      <p:grpSp>
        <p:nvGrpSpPr>
          <p:cNvPr id="23" name="Gruppieren 22">
            <a:extLst>
              <a:ext uri="{FF2B5EF4-FFF2-40B4-BE49-F238E27FC236}">
                <a16:creationId xmlns:a16="http://schemas.microsoft.com/office/drawing/2014/main" id="{6A953161-13DD-4FA2-9BED-6961F07D059A}"/>
              </a:ext>
            </a:extLst>
          </p:cNvPr>
          <p:cNvGrpSpPr/>
          <p:nvPr/>
        </p:nvGrpSpPr>
        <p:grpSpPr>
          <a:xfrm>
            <a:off x="4058009" y="928633"/>
            <a:ext cx="7455452" cy="576027"/>
            <a:chOff x="620337" y="1576448"/>
            <a:chExt cx="7455452" cy="576027"/>
          </a:xfrm>
        </p:grpSpPr>
        <p:sp>
          <p:nvSpPr>
            <p:cNvPr id="24" name="Rechteck: obere Ecken abgerundet 23">
              <a:extLst>
                <a:ext uri="{FF2B5EF4-FFF2-40B4-BE49-F238E27FC236}">
                  <a16:creationId xmlns:a16="http://schemas.microsoft.com/office/drawing/2014/main" id="{E7BC93C9-DFB1-4FB2-824E-EC4D81BF2BCD}"/>
                </a:ext>
              </a:extLst>
            </p:cNvPr>
            <p:cNvSpPr/>
            <p:nvPr/>
          </p:nvSpPr>
          <p:spPr>
            <a:xfrm rot="5400000">
              <a:off x="4060049" y="-1863264"/>
              <a:ext cx="576027" cy="7455452"/>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Rechteck: obere Ecken abgerundet 6">
              <a:extLst>
                <a:ext uri="{FF2B5EF4-FFF2-40B4-BE49-F238E27FC236}">
                  <a16:creationId xmlns:a16="http://schemas.microsoft.com/office/drawing/2014/main" id="{4B5856AC-ED22-4FE4-B263-1B4C2F99DB21}"/>
                </a:ext>
              </a:extLst>
            </p:cNvPr>
            <p:cNvSpPr txBox="1"/>
            <p:nvPr/>
          </p:nvSpPr>
          <p:spPr>
            <a:xfrm>
              <a:off x="620337" y="1604567"/>
              <a:ext cx="7427333" cy="5197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de-DE" sz="1800" b="0" i="0" kern="1200" dirty="0"/>
                <a:t>Ergebnisse Analyse und Debuggen</a:t>
              </a:r>
              <a:endParaRPr lang="de-DE" sz="1800" kern="1200" dirty="0"/>
            </a:p>
          </p:txBody>
        </p:sp>
      </p:grpSp>
      <p:graphicFrame>
        <p:nvGraphicFramePr>
          <p:cNvPr id="13" name="Diagramm 12">
            <a:extLst>
              <a:ext uri="{FF2B5EF4-FFF2-40B4-BE49-F238E27FC236}">
                <a16:creationId xmlns:a16="http://schemas.microsoft.com/office/drawing/2014/main" id="{A8328841-A26F-4E89-A481-0FF05EA4DEC5}"/>
              </a:ext>
            </a:extLst>
          </p:cNvPr>
          <p:cNvGraphicFramePr/>
          <p:nvPr>
            <p:extLst>
              <p:ext uri="{D42A27DB-BD31-4B8C-83A1-F6EECF244321}">
                <p14:modId xmlns:p14="http://schemas.microsoft.com/office/powerpoint/2010/main" val="4257313414"/>
              </p:ext>
            </p:extLst>
          </p:nvPr>
        </p:nvGraphicFramePr>
        <p:xfrm>
          <a:off x="573206" y="1786711"/>
          <a:ext cx="6550926" cy="3651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Rechteck 13">
            <a:extLst>
              <a:ext uri="{FF2B5EF4-FFF2-40B4-BE49-F238E27FC236}">
                <a16:creationId xmlns:a16="http://schemas.microsoft.com/office/drawing/2014/main" id="{9DAA52D1-1EDC-4CEF-BEAE-A2CF2D596140}"/>
              </a:ext>
            </a:extLst>
          </p:cNvPr>
          <p:cNvSpPr/>
          <p:nvPr/>
        </p:nvSpPr>
        <p:spPr>
          <a:xfrm>
            <a:off x="365712" y="5221653"/>
            <a:ext cx="3619434" cy="830997"/>
          </a:xfrm>
          <a:prstGeom prst="rect">
            <a:avLst/>
          </a:prstGeom>
        </p:spPr>
        <p:txBody>
          <a:bodyPr wrap="square">
            <a:spAutoFit/>
          </a:bodyPr>
          <a:lstStyle/>
          <a:p>
            <a:pPr lvl="0"/>
            <a:r>
              <a:rPr lang="de-DE" sz="1200" dirty="0"/>
              <a:t>cd~/</a:t>
            </a:r>
            <a:r>
              <a:rPr lang="de-DE" sz="1200" dirty="0" err="1"/>
              <a:t>catkin_ws</a:t>
            </a:r>
            <a:r>
              <a:rPr lang="de-DE" sz="1200" dirty="0"/>
              <a:t>/</a:t>
            </a:r>
            <a:r>
              <a:rPr lang="de-DE" sz="1200" dirty="0" err="1"/>
              <a:t>src</a:t>
            </a:r>
            <a:r>
              <a:rPr lang="de-DE" sz="1200" dirty="0"/>
              <a:t>/</a:t>
            </a:r>
            <a:r>
              <a:rPr lang="de-DE" sz="1200" dirty="0" err="1"/>
              <a:t>adore</a:t>
            </a:r>
            <a:r>
              <a:rPr lang="de-DE" sz="1200" dirty="0"/>
              <a:t>/</a:t>
            </a:r>
            <a:r>
              <a:rPr lang="de-DE" sz="1200" dirty="0" err="1"/>
              <a:t>plotlabserver</a:t>
            </a:r>
            <a:r>
              <a:rPr lang="de-DE" sz="1200" dirty="0"/>
              <a:t>/;./stop.sh;</a:t>
            </a:r>
          </a:p>
          <a:p>
            <a:pPr lvl="0"/>
            <a:r>
              <a:rPr lang="de-DE" sz="1200" dirty="0"/>
              <a:t>./</a:t>
            </a:r>
            <a:r>
              <a:rPr lang="de-DE" sz="1200" dirty="0" err="1"/>
              <a:t>start.sh;roslaunch</a:t>
            </a:r>
            <a:r>
              <a:rPr lang="de-DE" sz="1200" dirty="0"/>
              <a:t>~/</a:t>
            </a:r>
            <a:r>
              <a:rPr lang="de-DE" sz="1200" dirty="0" err="1"/>
              <a:t>catkin_ws</a:t>
            </a:r>
            <a:r>
              <a:rPr lang="de-DE" sz="1200" dirty="0"/>
              <a:t>/</a:t>
            </a:r>
            <a:r>
              <a:rPr lang="de-DE" sz="1200" dirty="0" err="1"/>
              <a:t>src</a:t>
            </a:r>
            <a:r>
              <a:rPr lang="de-DE" sz="1200" dirty="0"/>
              <a:t>/</a:t>
            </a:r>
            <a:r>
              <a:rPr lang="de-DE" sz="1200" dirty="0" err="1"/>
              <a:t>adore</a:t>
            </a:r>
            <a:r>
              <a:rPr lang="de-DE" sz="1200" dirty="0"/>
              <a:t>/</a:t>
            </a:r>
            <a:r>
              <a:rPr lang="de-DE" sz="1200" dirty="0" err="1"/>
              <a:t>test</a:t>
            </a:r>
            <a:r>
              <a:rPr lang="de-DE" sz="1200" dirty="0"/>
              <a:t>/</a:t>
            </a:r>
            <a:r>
              <a:rPr lang="de-DE" sz="1200" dirty="0" err="1"/>
              <a:t>catalog_from_nhtsa</a:t>
            </a:r>
            <a:r>
              <a:rPr lang="de-DE" sz="1200" dirty="0"/>
              <a:t>/test003_lane_change.launch</a:t>
            </a:r>
          </a:p>
          <a:p>
            <a:pPr lvl="0"/>
            <a:r>
              <a:rPr lang="de-DE" sz="1200" dirty="0" err="1"/>
              <a:t>rostopic</a:t>
            </a:r>
            <a:r>
              <a:rPr lang="de-DE" sz="1200" dirty="0"/>
              <a:t> echo-p /vehicle3/ENV/</a:t>
            </a:r>
            <a:r>
              <a:rPr lang="de-DE" sz="1200" dirty="0" err="1"/>
              <a:t>proposition</a:t>
            </a:r>
            <a:endParaRPr lang="de-DE" sz="1200" dirty="0"/>
          </a:p>
        </p:txBody>
      </p:sp>
      <p:sp>
        <p:nvSpPr>
          <p:cNvPr id="15" name="Rechteck 14">
            <a:extLst>
              <a:ext uri="{FF2B5EF4-FFF2-40B4-BE49-F238E27FC236}">
                <a16:creationId xmlns:a16="http://schemas.microsoft.com/office/drawing/2014/main" id="{977A17C2-EF14-4F2B-8E91-041151D7C3DB}"/>
              </a:ext>
            </a:extLst>
          </p:cNvPr>
          <p:cNvSpPr/>
          <p:nvPr/>
        </p:nvSpPr>
        <p:spPr>
          <a:xfrm>
            <a:off x="4351999" y="5299628"/>
            <a:ext cx="2772133" cy="646331"/>
          </a:xfrm>
          <a:prstGeom prst="rect">
            <a:avLst/>
          </a:prstGeom>
        </p:spPr>
        <p:txBody>
          <a:bodyPr wrap="square">
            <a:spAutoFit/>
          </a:bodyPr>
          <a:lstStyle/>
          <a:p>
            <a:r>
              <a:rPr lang="de-DE" sz="1200" dirty="0" err="1">
                <a:latin typeface="Courier New" panose="02070309020205020404" pitchFamily="49" charset="0"/>
              </a:rPr>
              <a:t>roscore</a:t>
            </a:r>
            <a:r>
              <a:rPr lang="de-DE" sz="1200" dirty="0">
                <a:latin typeface="Courier New" panose="02070309020205020404" pitchFamily="49" charset="0"/>
              </a:rPr>
              <a:t>&amp;</a:t>
            </a:r>
            <a:r>
              <a:rPr lang="de-DE" sz="1200" dirty="0">
                <a:latin typeface="Arial" panose="020B0604020202020204" pitchFamily="34" charset="0"/>
              </a:rPr>
              <a:t> </a:t>
            </a:r>
          </a:p>
          <a:p>
            <a:r>
              <a:rPr lang="de-DE" sz="1200" dirty="0" err="1">
                <a:latin typeface="Courier New" panose="02070309020205020404" pitchFamily="49" charset="0"/>
              </a:rPr>
              <a:t>rostopicecho</a:t>
            </a:r>
            <a:r>
              <a:rPr lang="de-DE" sz="1200" dirty="0">
                <a:latin typeface="Courier New" panose="02070309020205020404" pitchFamily="49" charset="0"/>
              </a:rPr>
              <a:t>-b test_ci_3.bag /vehicle3/ENV/</a:t>
            </a:r>
            <a:r>
              <a:rPr lang="de-DE" sz="1200" dirty="0" err="1">
                <a:latin typeface="Courier New" panose="02070309020205020404" pitchFamily="49" charset="0"/>
              </a:rPr>
              <a:t>propositions</a:t>
            </a:r>
            <a:endParaRPr lang="de-DE" sz="1200" dirty="0"/>
          </a:p>
        </p:txBody>
      </p:sp>
      <p:sp>
        <p:nvSpPr>
          <p:cNvPr id="17" name="Pfeil: nach rechts 16">
            <a:extLst>
              <a:ext uri="{FF2B5EF4-FFF2-40B4-BE49-F238E27FC236}">
                <a16:creationId xmlns:a16="http://schemas.microsoft.com/office/drawing/2014/main" id="{55280FBC-4525-4352-87A6-1E1CB60BD690}"/>
              </a:ext>
            </a:extLst>
          </p:cNvPr>
          <p:cNvSpPr/>
          <p:nvPr/>
        </p:nvSpPr>
        <p:spPr>
          <a:xfrm>
            <a:off x="6919415" y="3167601"/>
            <a:ext cx="1078173" cy="3787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 name="Gruppieren 27">
            <a:extLst>
              <a:ext uri="{FF2B5EF4-FFF2-40B4-BE49-F238E27FC236}">
                <a16:creationId xmlns:a16="http://schemas.microsoft.com/office/drawing/2014/main" id="{EF6250D7-B719-4CAC-A289-8CB06DBD8405}"/>
              </a:ext>
            </a:extLst>
          </p:cNvPr>
          <p:cNvGrpSpPr/>
          <p:nvPr/>
        </p:nvGrpSpPr>
        <p:grpSpPr>
          <a:xfrm>
            <a:off x="8618708" y="1828421"/>
            <a:ext cx="2866634" cy="1067051"/>
            <a:chOff x="3684291" y="2203126"/>
            <a:chExt cx="2866634" cy="1067051"/>
          </a:xfrm>
        </p:grpSpPr>
        <p:sp>
          <p:nvSpPr>
            <p:cNvPr id="29" name="Rechteck 28">
              <a:extLst>
                <a:ext uri="{FF2B5EF4-FFF2-40B4-BE49-F238E27FC236}">
                  <a16:creationId xmlns:a16="http://schemas.microsoft.com/office/drawing/2014/main" id="{0AEB042C-1BFE-410B-883D-09262A67F2E9}"/>
                </a:ext>
              </a:extLst>
            </p:cNvPr>
            <p:cNvSpPr/>
            <p:nvPr/>
          </p:nvSpPr>
          <p:spPr>
            <a:xfrm>
              <a:off x="3684291" y="2203126"/>
              <a:ext cx="2866634" cy="106705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Textfeld 29">
              <a:extLst>
                <a:ext uri="{FF2B5EF4-FFF2-40B4-BE49-F238E27FC236}">
                  <a16:creationId xmlns:a16="http://schemas.microsoft.com/office/drawing/2014/main" id="{CD5F2910-1AB0-4FAD-B117-8D33D8CA89F7}"/>
                </a:ext>
              </a:extLst>
            </p:cNvPr>
            <p:cNvSpPr txBox="1"/>
            <p:nvPr/>
          </p:nvSpPr>
          <p:spPr>
            <a:xfrm>
              <a:off x="3684291" y="2203126"/>
              <a:ext cx="2866634" cy="10670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de-DE" sz="1100" kern="1200" dirty="0"/>
                <a:t>Das Ego stoppt nicht am Ziel und </a:t>
              </a:r>
            </a:p>
            <a:p>
              <a:pPr marL="0" lvl="0" indent="0" algn="ctr" defTabSz="488950">
                <a:lnSpc>
                  <a:spcPct val="90000"/>
                </a:lnSpc>
                <a:spcBef>
                  <a:spcPct val="0"/>
                </a:spcBef>
                <a:spcAft>
                  <a:spcPct val="35000"/>
                </a:spcAft>
                <a:buNone/>
              </a:pPr>
              <a:r>
                <a:rPr lang="de-DE" sz="1100" kern="1200" dirty="0"/>
                <a:t>fährt weiter</a:t>
              </a:r>
            </a:p>
            <a:p>
              <a:pPr marL="0" lvl="0" indent="0" algn="ctr" defTabSz="488950">
                <a:lnSpc>
                  <a:spcPct val="90000"/>
                </a:lnSpc>
                <a:spcBef>
                  <a:spcPct val="0"/>
                </a:spcBef>
                <a:spcAft>
                  <a:spcPct val="35000"/>
                </a:spcAft>
                <a:buNone/>
              </a:pPr>
              <a:r>
                <a:rPr lang="de-DE" sz="1100" dirty="0"/>
                <a:t>Konflikt in 2 Nodes</a:t>
              </a:r>
              <a:endParaRPr lang="de-DE" sz="1100" kern="1200" dirty="0"/>
            </a:p>
          </p:txBody>
        </p:sp>
      </p:grpSp>
      <p:sp>
        <p:nvSpPr>
          <p:cNvPr id="31" name="Pfeil: nach unten 30">
            <a:extLst>
              <a:ext uri="{FF2B5EF4-FFF2-40B4-BE49-F238E27FC236}">
                <a16:creationId xmlns:a16="http://schemas.microsoft.com/office/drawing/2014/main" id="{6CB462C8-635F-45B1-A3D9-8F9E20995F82}"/>
              </a:ext>
            </a:extLst>
          </p:cNvPr>
          <p:cNvSpPr/>
          <p:nvPr/>
        </p:nvSpPr>
        <p:spPr>
          <a:xfrm>
            <a:off x="10052025" y="2895472"/>
            <a:ext cx="45719" cy="8303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5" name="Gruppieren 34">
            <a:extLst>
              <a:ext uri="{FF2B5EF4-FFF2-40B4-BE49-F238E27FC236}">
                <a16:creationId xmlns:a16="http://schemas.microsoft.com/office/drawing/2014/main" id="{605B75E4-5341-40C2-9828-26D3758872B5}"/>
              </a:ext>
            </a:extLst>
          </p:cNvPr>
          <p:cNvGrpSpPr/>
          <p:nvPr/>
        </p:nvGrpSpPr>
        <p:grpSpPr>
          <a:xfrm>
            <a:off x="8618708" y="3786811"/>
            <a:ext cx="2866634" cy="1067051"/>
            <a:chOff x="3684291" y="2203126"/>
            <a:chExt cx="2866634" cy="1067051"/>
          </a:xfrm>
        </p:grpSpPr>
        <p:sp>
          <p:nvSpPr>
            <p:cNvPr id="36" name="Rechteck 35">
              <a:extLst>
                <a:ext uri="{FF2B5EF4-FFF2-40B4-BE49-F238E27FC236}">
                  <a16:creationId xmlns:a16="http://schemas.microsoft.com/office/drawing/2014/main" id="{3CB88AEE-DE30-46AC-904B-7F54D373473D}"/>
                </a:ext>
              </a:extLst>
            </p:cNvPr>
            <p:cNvSpPr/>
            <p:nvPr/>
          </p:nvSpPr>
          <p:spPr>
            <a:xfrm>
              <a:off x="3684291" y="2203126"/>
              <a:ext cx="2866634" cy="106705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Textfeld 36">
              <a:extLst>
                <a:ext uri="{FF2B5EF4-FFF2-40B4-BE49-F238E27FC236}">
                  <a16:creationId xmlns:a16="http://schemas.microsoft.com/office/drawing/2014/main" id="{8C6F868C-BDBE-4BE9-9AD6-B27633BE28BD}"/>
                </a:ext>
              </a:extLst>
            </p:cNvPr>
            <p:cNvSpPr txBox="1"/>
            <p:nvPr/>
          </p:nvSpPr>
          <p:spPr>
            <a:xfrm>
              <a:off x="3684291" y="2203126"/>
              <a:ext cx="2866634" cy="10670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de-DE" sz="1100" kern="1200" dirty="0"/>
                <a:t>Bug an Entwickler Team gemeldet</a:t>
              </a:r>
            </a:p>
          </p:txBody>
        </p:sp>
      </p:grpSp>
    </p:spTree>
    <p:extLst>
      <p:ext uri="{BB962C8B-B14F-4D97-AF65-F5344CB8AC3E}">
        <p14:creationId xmlns:p14="http://schemas.microsoft.com/office/powerpoint/2010/main" val="3661720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27</a:t>
            </a:fld>
            <a:endParaRPr lang="de-DE" sz="1300" spc="-1">
              <a:solidFill>
                <a:prstClr val="black"/>
              </a:solidFill>
              <a:latin typeface="Arial"/>
            </a:endParaRPr>
          </a:p>
        </p:txBody>
      </p:sp>
      <p:sp>
        <p:nvSpPr>
          <p:cNvPr id="268" name="CustomShape 2"/>
          <p:cNvSpPr/>
          <p:nvPr/>
        </p:nvSpPr>
        <p:spPr>
          <a:xfrm>
            <a:off x="365712" y="919406"/>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ea typeface="DejaVu Sans"/>
              </a:rPr>
              <a:t>Debuggen</a:t>
            </a: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dirty="0">
                <a:solidFill>
                  <a:srgbClr val="0098A1"/>
                </a:solidFill>
                <a:latin typeface="Arial Narrow"/>
                <a:ea typeface="DejaVu Sans"/>
              </a:rPr>
              <a:t> Simulative Absicherung vernetzter automatisierter Fahrzeuge – Sami Dhiab - 871321</a:t>
            </a:r>
            <a:endParaRPr lang="de-DE" sz="1000" spc="-1" dirty="0">
              <a:solidFill>
                <a:prstClr val="black"/>
              </a:solidFill>
              <a:latin typeface="Arial"/>
            </a:endParaRPr>
          </a:p>
        </p:txBody>
      </p:sp>
      <p:sp>
        <p:nvSpPr>
          <p:cNvPr id="9" name="CustomShape 7">
            <a:extLst>
              <a:ext uri="{FF2B5EF4-FFF2-40B4-BE49-F238E27FC236}">
                <a16:creationId xmlns:a16="http://schemas.microsoft.com/office/drawing/2014/main" id="{E3BEC231-2754-4612-9684-A7FF6B5A18C1}"/>
              </a:ext>
            </a:extLst>
          </p:cNvPr>
          <p:cNvSpPr/>
          <p:nvPr/>
        </p:nvSpPr>
        <p:spPr>
          <a:xfrm>
            <a:off x="2548577" y="3780734"/>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Abb21. Überschreitung Timeout </a:t>
            </a:r>
            <a:endParaRPr lang="de-DE" sz="1400" spc="-1" dirty="0">
              <a:solidFill>
                <a:prstClr val="black"/>
              </a:solidFill>
              <a:latin typeface="Arial"/>
            </a:endParaRPr>
          </a:p>
        </p:txBody>
      </p:sp>
      <p:grpSp>
        <p:nvGrpSpPr>
          <p:cNvPr id="16" name="Gruppieren 15">
            <a:extLst>
              <a:ext uri="{FF2B5EF4-FFF2-40B4-BE49-F238E27FC236}">
                <a16:creationId xmlns:a16="http://schemas.microsoft.com/office/drawing/2014/main" id="{9ADD5275-EC4B-49E8-A5A9-E38B2921F2B2}"/>
              </a:ext>
            </a:extLst>
          </p:cNvPr>
          <p:cNvGrpSpPr/>
          <p:nvPr/>
        </p:nvGrpSpPr>
        <p:grpSpPr>
          <a:xfrm>
            <a:off x="3437672" y="942225"/>
            <a:ext cx="620338" cy="886196"/>
            <a:chOff x="0" y="1576448"/>
            <a:chExt cx="620338" cy="886196"/>
          </a:xfrm>
        </p:grpSpPr>
        <p:sp>
          <p:nvSpPr>
            <p:cNvPr id="26" name="Pfeil: Chevron 25">
              <a:extLst>
                <a:ext uri="{FF2B5EF4-FFF2-40B4-BE49-F238E27FC236}">
                  <a16:creationId xmlns:a16="http://schemas.microsoft.com/office/drawing/2014/main" id="{AC1E2FC4-BD60-424A-A4A1-615A6A120292}"/>
                </a:ext>
              </a:extLst>
            </p:cNvPr>
            <p:cNvSpPr/>
            <p:nvPr/>
          </p:nvSpPr>
          <p:spPr>
            <a:xfrm rot="5400000">
              <a:off x="-132929" y="1709377"/>
              <a:ext cx="886196" cy="620337"/>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Pfeil: Chevron 4">
              <a:extLst>
                <a:ext uri="{FF2B5EF4-FFF2-40B4-BE49-F238E27FC236}">
                  <a16:creationId xmlns:a16="http://schemas.microsoft.com/office/drawing/2014/main" id="{9060430A-F535-43FC-8AFC-3238F961350F}"/>
                </a:ext>
              </a:extLst>
            </p:cNvPr>
            <p:cNvSpPr txBox="1"/>
            <p:nvPr/>
          </p:nvSpPr>
          <p:spPr>
            <a:xfrm>
              <a:off x="1" y="1886617"/>
              <a:ext cx="620337" cy="2658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5</a:t>
              </a:r>
            </a:p>
          </p:txBody>
        </p:sp>
      </p:grpSp>
      <p:grpSp>
        <p:nvGrpSpPr>
          <p:cNvPr id="23" name="Gruppieren 22">
            <a:extLst>
              <a:ext uri="{FF2B5EF4-FFF2-40B4-BE49-F238E27FC236}">
                <a16:creationId xmlns:a16="http://schemas.microsoft.com/office/drawing/2014/main" id="{6A953161-13DD-4FA2-9BED-6961F07D059A}"/>
              </a:ext>
            </a:extLst>
          </p:cNvPr>
          <p:cNvGrpSpPr/>
          <p:nvPr/>
        </p:nvGrpSpPr>
        <p:grpSpPr>
          <a:xfrm>
            <a:off x="4058009" y="928633"/>
            <a:ext cx="7455452" cy="576027"/>
            <a:chOff x="620337" y="1576448"/>
            <a:chExt cx="7455452" cy="576027"/>
          </a:xfrm>
        </p:grpSpPr>
        <p:sp>
          <p:nvSpPr>
            <p:cNvPr id="24" name="Rechteck: obere Ecken abgerundet 23">
              <a:extLst>
                <a:ext uri="{FF2B5EF4-FFF2-40B4-BE49-F238E27FC236}">
                  <a16:creationId xmlns:a16="http://schemas.microsoft.com/office/drawing/2014/main" id="{E7BC93C9-DFB1-4FB2-824E-EC4D81BF2BCD}"/>
                </a:ext>
              </a:extLst>
            </p:cNvPr>
            <p:cNvSpPr/>
            <p:nvPr/>
          </p:nvSpPr>
          <p:spPr>
            <a:xfrm rot="5400000">
              <a:off x="4060049" y="-1863264"/>
              <a:ext cx="576027" cy="7455452"/>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Rechteck: obere Ecken abgerundet 6">
              <a:extLst>
                <a:ext uri="{FF2B5EF4-FFF2-40B4-BE49-F238E27FC236}">
                  <a16:creationId xmlns:a16="http://schemas.microsoft.com/office/drawing/2014/main" id="{4B5856AC-ED22-4FE4-B263-1B4C2F99DB21}"/>
                </a:ext>
              </a:extLst>
            </p:cNvPr>
            <p:cNvSpPr txBox="1"/>
            <p:nvPr/>
          </p:nvSpPr>
          <p:spPr>
            <a:xfrm>
              <a:off x="620337" y="1604567"/>
              <a:ext cx="7427333" cy="5197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de-DE" sz="1800" b="0" i="0" kern="1200" dirty="0"/>
                <a:t>Ergebnisse Analyse und Debuggen</a:t>
              </a:r>
              <a:endParaRPr lang="de-DE" sz="1800" kern="1200" dirty="0"/>
            </a:p>
          </p:txBody>
        </p:sp>
      </p:grpSp>
      <p:pic>
        <p:nvPicPr>
          <p:cNvPr id="4" name="Grafik 3">
            <a:extLst>
              <a:ext uri="{FF2B5EF4-FFF2-40B4-BE49-F238E27FC236}">
                <a16:creationId xmlns:a16="http://schemas.microsoft.com/office/drawing/2014/main" id="{80DB7FE9-F9DD-41A4-8E37-A8C4C3C962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5712" y="2812857"/>
            <a:ext cx="2019338" cy="1861240"/>
          </a:xfrm>
          <a:prstGeom prst="rect">
            <a:avLst/>
          </a:prstGeom>
        </p:spPr>
      </p:pic>
      <p:pic>
        <p:nvPicPr>
          <p:cNvPr id="10" name="Grafik 9">
            <a:extLst>
              <a:ext uri="{FF2B5EF4-FFF2-40B4-BE49-F238E27FC236}">
                <a16:creationId xmlns:a16="http://schemas.microsoft.com/office/drawing/2014/main" id="{8B280ABF-11E1-41BB-8820-4B42F88CF2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30529" y="1760726"/>
            <a:ext cx="4317470" cy="2991129"/>
          </a:xfrm>
          <a:prstGeom prst="rect">
            <a:avLst/>
          </a:prstGeom>
        </p:spPr>
      </p:pic>
      <p:sp>
        <p:nvSpPr>
          <p:cNvPr id="6" name="Rechteck 5">
            <a:extLst>
              <a:ext uri="{FF2B5EF4-FFF2-40B4-BE49-F238E27FC236}">
                <a16:creationId xmlns:a16="http://schemas.microsoft.com/office/drawing/2014/main" id="{EB8C8D43-4D2E-4FFA-A569-EB97C38F5736}"/>
              </a:ext>
            </a:extLst>
          </p:cNvPr>
          <p:cNvSpPr/>
          <p:nvPr/>
        </p:nvSpPr>
        <p:spPr>
          <a:xfrm>
            <a:off x="543595" y="5080191"/>
            <a:ext cx="4533014" cy="738664"/>
          </a:xfrm>
          <a:prstGeom prst="rect">
            <a:avLst/>
          </a:prstGeom>
        </p:spPr>
        <p:txBody>
          <a:bodyPr wrap="square">
            <a:spAutoFit/>
          </a:bodyPr>
          <a:lstStyle/>
          <a:p>
            <a:r>
              <a:rPr lang="en-US" sz="1400" dirty="0">
                <a:latin typeface="Courier New" panose="02070309020205020404" pitchFamily="49" charset="0"/>
              </a:rPr>
              <a:t>timeout 120 </a:t>
            </a:r>
            <a:r>
              <a:rPr lang="en-US" sz="1400" dirty="0" err="1">
                <a:latin typeface="Courier New" panose="02070309020205020404" pitchFamily="49" charset="0"/>
              </a:rPr>
              <a:t>roslaunch</a:t>
            </a:r>
            <a:r>
              <a:rPr lang="en-US" sz="1400" dirty="0">
                <a:latin typeface="Courier New" panose="02070309020205020404" pitchFamily="49" charset="0"/>
              </a:rPr>
              <a:t> -p 11350 --waittest000_template.launch &gt; /home/</a:t>
            </a:r>
            <a:r>
              <a:rPr lang="en-US" sz="1400" dirty="0" err="1">
                <a:latin typeface="Courier New" panose="02070309020205020404" pitchFamily="49" charset="0"/>
              </a:rPr>
              <a:t>outputdir</a:t>
            </a:r>
            <a:r>
              <a:rPr lang="en-US" sz="1400" dirty="0">
                <a:latin typeface="Courier New" panose="02070309020205020404" pitchFamily="49" charset="0"/>
              </a:rPr>
              <a:t>/build/test_ci.log</a:t>
            </a:r>
            <a:endParaRPr lang="de-DE" sz="1400" dirty="0"/>
          </a:p>
        </p:txBody>
      </p:sp>
      <p:sp>
        <p:nvSpPr>
          <p:cNvPr id="18" name="CustomShape 7">
            <a:extLst>
              <a:ext uri="{FF2B5EF4-FFF2-40B4-BE49-F238E27FC236}">
                <a16:creationId xmlns:a16="http://schemas.microsoft.com/office/drawing/2014/main" id="{9AC340C5-FC24-4CC1-A03C-98671741171D}"/>
              </a:ext>
            </a:extLst>
          </p:cNvPr>
          <p:cNvSpPr/>
          <p:nvPr/>
        </p:nvSpPr>
        <p:spPr>
          <a:xfrm>
            <a:off x="7086533" y="5007920"/>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Abb22. Parallel Jobs in CI Pipeline</a:t>
            </a:r>
            <a:endParaRPr lang="de-DE" sz="1400" spc="-1" dirty="0">
              <a:solidFill>
                <a:prstClr val="black"/>
              </a:solidFill>
              <a:latin typeface="Arial"/>
            </a:endParaRPr>
          </a:p>
        </p:txBody>
      </p:sp>
    </p:spTree>
    <p:extLst>
      <p:ext uri="{BB962C8B-B14F-4D97-AF65-F5344CB8AC3E}">
        <p14:creationId xmlns:p14="http://schemas.microsoft.com/office/powerpoint/2010/main" val="1634249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28</a:t>
            </a:fld>
            <a:endParaRPr lang="de-DE" sz="1300" spc="-1">
              <a:solidFill>
                <a:prstClr val="black"/>
              </a:solidFill>
              <a:latin typeface="Arial"/>
            </a:endParaRPr>
          </a:p>
        </p:txBody>
      </p:sp>
      <p:sp>
        <p:nvSpPr>
          <p:cNvPr id="268" name="CustomShape 2"/>
          <p:cNvSpPr/>
          <p:nvPr/>
        </p:nvSpPr>
        <p:spPr>
          <a:xfrm>
            <a:off x="365712" y="919406"/>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ea typeface="DejaVu Sans"/>
              </a:rPr>
              <a:t>Fazit und Ausblick</a:t>
            </a: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dirty="0">
                <a:solidFill>
                  <a:srgbClr val="0098A1"/>
                </a:solidFill>
                <a:latin typeface="Arial Narrow"/>
                <a:ea typeface="DejaVu Sans"/>
              </a:rPr>
              <a:t> Simulative Absicherung vernetzter automatisierter Fahrzeuge – Sami Dhiab - 871321</a:t>
            </a:r>
            <a:endParaRPr lang="de-DE" sz="1000" spc="-1" dirty="0">
              <a:solidFill>
                <a:prstClr val="black"/>
              </a:solidFill>
              <a:latin typeface="Arial"/>
            </a:endParaRPr>
          </a:p>
        </p:txBody>
      </p:sp>
      <p:pic>
        <p:nvPicPr>
          <p:cNvPr id="1026" name="Picture 2">
            <a:extLst>
              <a:ext uri="{FF2B5EF4-FFF2-40B4-BE49-F238E27FC236}">
                <a16:creationId xmlns:a16="http://schemas.microsoft.com/office/drawing/2014/main" id="{8F9CC6E0-03B1-4DF4-AF98-D802D8E5E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807" y="2500510"/>
            <a:ext cx="3333750" cy="2962275"/>
          </a:xfrm>
          <a:prstGeom prst="rect">
            <a:avLst/>
          </a:prstGeom>
          <a:noFill/>
          <a:extLst>
            <a:ext uri="{909E8E84-426E-40DD-AFC4-6F175D3DCCD1}">
              <a14:hiddenFill xmlns:a14="http://schemas.microsoft.com/office/drawing/2010/main">
                <a:solidFill>
                  <a:srgbClr val="FFFFFF"/>
                </a:solidFill>
              </a14:hiddenFill>
            </a:ext>
          </a:extLst>
        </p:spPr>
      </p:pic>
      <p:sp>
        <p:nvSpPr>
          <p:cNvPr id="17" name="CustomShape 7">
            <a:extLst>
              <a:ext uri="{FF2B5EF4-FFF2-40B4-BE49-F238E27FC236}">
                <a16:creationId xmlns:a16="http://schemas.microsoft.com/office/drawing/2014/main" id="{4045BA9F-976F-411F-AAE5-91ECA03859C8}"/>
              </a:ext>
            </a:extLst>
          </p:cNvPr>
          <p:cNvSpPr/>
          <p:nvPr/>
        </p:nvSpPr>
        <p:spPr>
          <a:xfrm>
            <a:off x="7850807" y="5513849"/>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Abb23. NASA </a:t>
            </a:r>
            <a:r>
              <a:rPr lang="en-US" sz="1400" spc="-1" dirty="0">
                <a:solidFill>
                  <a:srgbClr val="000000"/>
                </a:solidFill>
                <a:latin typeface="Calibri"/>
              </a:rPr>
              <a:t>Mariners 1 $554 million bug[34]</a:t>
            </a:r>
            <a:endParaRPr lang="de-DE" sz="1400" spc="-1" dirty="0">
              <a:solidFill>
                <a:prstClr val="black"/>
              </a:solidFill>
              <a:latin typeface="Arial"/>
            </a:endParaRPr>
          </a:p>
        </p:txBody>
      </p:sp>
      <p:sp>
        <p:nvSpPr>
          <p:cNvPr id="2" name="Rechteck 1">
            <a:extLst>
              <a:ext uri="{FF2B5EF4-FFF2-40B4-BE49-F238E27FC236}">
                <a16:creationId xmlns:a16="http://schemas.microsoft.com/office/drawing/2014/main" id="{A5DD53E3-9BC6-4FE8-A749-B64653807462}"/>
              </a:ext>
            </a:extLst>
          </p:cNvPr>
          <p:cNvSpPr/>
          <p:nvPr/>
        </p:nvSpPr>
        <p:spPr>
          <a:xfrm>
            <a:off x="7220309" y="1548162"/>
            <a:ext cx="6096000" cy="584775"/>
          </a:xfrm>
          <a:prstGeom prst="rect">
            <a:avLst/>
          </a:prstGeom>
        </p:spPr>
        <p:txBody>
          <a:bodyPr>
            <a:spAutoFit/>
          </a:bodyPr>
          <a:lstStyle/>
          <a:p>
            <a:r>
              <a:rPr lang="de-DE" sz="1600" dirty="0"/>
              <a:t>NASA Mariner 1 aufgrund eines Codefehlers zerstört, </a:t>
            </a:r>
          </a:p>
          <a:p>
            <a:r>
              <a:rPr lang="de-DE" sz="1600" dirty="0"/>
              <a:t>22. Juli 1962, hat über $554 Millionen gekostet</a:t>
            </a:r>
          </a:p>
        </p:txBody>
      </p:sp>
      <p:sp>
        <p:nvSpPr>
          <p:cNvPr id="20" name="Rechteck 19">
            <a:extLst>
              <a:ext uri="{FF2B5EF4-FFF2-40B4-BE49-F238E27FC236}">
                <a16:creationId xmlns:a16="http://schemas.microsoft.com/office/drawing/2014/main" id="{3C207478-EBFE-496B-AC0A-BB474A61D1DE}"/>
              </a:ext>
            </a:extLst>
          </p:cNvPr>
          <p:cNvSpPr/>
          <p:nvPr/>
        </p:nvSpPr>
        <p:spPr>
          <a:xfrm>
            <a:off x="369056" y="1548161"/>
            <a:ext cx="6096000" cy="1077218"/>
          </a:xfrm>
          <a:prstGeom prst="rect">
            <a:avLst/>
          </a:prstGeom>
        </p:spPr>
        <p:txBody>
          <a:bodyPr>
            <a:spAutoFit/>
          </a:bodyPr>
          <a:lstStyle/>
          <a:p>
            <a:r>
              <a:rPr lang="de-DE" sz="1600" dirty="0"/>
              <a:t>Software-Test ist ein wichtiger und unverzichtbarer Bereich</a:t>
            </a:r>
          </a:p>
          <a:p>
            <a:r>
              <a:rPr lang="de-DE" sz="1600" dirty="0"/>
              <a:t>Ein klein Bug im Software kann fatal sein.</a:t>
            </a:r>
          </a:p>
          <a:p>
            <a:pPr marL="285750" indent="-285750">
              <a:buFont typeface="Arial" panose="020B0604020202020204" pitchFamily="34" charset="0"/>
              <a:buChar char="•"/>
            </a:pPr>
            <a:r>
              <a:rPr lang="de-DE" sz="1600" dirty="0"/>
              <a:t>Höhe wirtschaftliche Kosten (Bsp. NASA, Intel …)</a:t>
            </a:r>
          </a:p>
          <a:p>
            <a:pPr marL="285750" indent="-285750">
              <a:buFont typeface="Arial" panose="020B0604020202020204" pitchFamily="34" charset="0"/>
              <a:buChar char="•"/>
            </a:pPr>
            <a:r>
              <a:rPr lang="de-DE" sz="1600" dirty="0"/>
              <a:t>Menschliche Leben Kosten (s. Unfälle )</a:t>
            </a:r>
          </a:p>
        </p:txBody>
      </p:sp>
    </p:spTree>
    <p:extLst>
      <p:ext uri="{BB962C8B-B14F-4D97-AF65-F5344CB8AC3E}">
        <p14:creationId xmlns:p14="http://schemas.microsoft.com/office/powerpoint/2010/main" val="87465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29</a:t>
            </a:fld>
            <a:endParaRPr lang="de-DE" sz="1300" spc="-1">
              <a:solidFill>
                <a:prstClr val="black"/>
              </a:solidFill>
              <a:latin typeface="Arial"/>
            </a:endParaRPr>
          </a:p>
        </p:txBody>
      </p:sp>
      <p:sp>
        <p:nvSpPr>
          <p:cNvPr id="268" name="CustomShape 2"/>
          <p:cNvSpPr/>
          <p:nvPr/>
        </p:nvSpPr>
        <p:spPr>
          <a:xfrm>
            <a:off x="365712" y="919406"/>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ea typeface="DejaVu Sans"/>
              </a:rPr>
              <a:t>Fazit und Ausblick</a:t>
            </a: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dirty="0">
                <a:solidFill>
                  <a:srgbClr val="0098A1"/>
                </a:solidFill>
                <a:latin typeface="Arial Narrow"/>
                <a:ea typeface="DejaVu Sans"/>
              </a:rPr>
              <a:t> Simulative Absicherung vernetzter automatisierter Fahrzeuge – Sami Dhiab - 871321</a:t>
            </a:r>
            <a:endParaRPr lang="de-DE" sz="1000" spc="-1" dirty="0">
              <a:solidFill>
                <a:prstClr val="black"/>
              </a:solidFill>
              <a:latin typeface="Arial"/>
            </a:endParaRPr>
          </a:p>
        </p:txBody>
      </p:sp>
      <p:sp>
        <p:nvSpPr>
          <p:cNvPr id="17" name="CustomShape 7">
            <a:extLst>
              <a:ext uri="{FF2B5EF4-FFF2-40B4-BE49-F238E27FC236}">
                <a16:creationId xmlns:a16="http://schemas.microsoft.com/office/drawing/2014/main" id="{4045BA9F-976F-411F-AAE5-91ECA03859C8}"/>
              </a:ext>
            </a:extLst>
          </p:cNvPr>
          <p:cNvSpPr/>
          <p:nvPr/>
        </p:nvSpPr>
        <p:spPr>
          <a:xfrm>
            <a:off x="3879309" y="2214624"/>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Abb24. Carla Simulator[35]</a:t>
            </a:r>
            <a:endParaRPr lang="de-DE" sz="1400" spc="-1" dirty="0">
              <a:solidFill>
                <a:prstClr val="black"/>
              </a:solidFill>
              <a:latin typeface="Arial"/>
            </a:endParaRPr>
          </a:p>
        </p:txBody>
      </p:sp>
      <p:sp>
        <p:nvSpPr>
          <p:cNvPr id="3" name="Rechteck 2">
            <a:extLst>
              <a:ext uri="{FF2B5EF4-FFF2-40B4-BE49-F238E27FC236}">
                <a16:creationId xmlns:a16="http://schemas.microsoft.com/office/drawing/2014/main" id="{D2D54382-8D9E-45F4-9C60-FA07F2B85E5D}"/>
              </a:ext>
            </a:extLst>
          </p:cNvPr>
          <p:cNvSpPr/>
          <p:nvPr/>
        </p:nvSpPr>
        <p:spPr>
          <a:xfrm>
            <a:off x="365712" y="3615000"/>
            <a:ext cx="11444287" cy="2585323"/>
          </a:xfrm>
          <a:prstGeom prst="rect">
            <a:avLst/>
          </a:prstGeom>
        </p:spPr>
        <p:txBody>
          <a:bodyPr wrap="none">
            <a:spAutoFit/>
          </a:bodyPr>
          <a:lstStyle/>
          <a:p>
            <a:pPr marL="342900" indent="-342900">
              <a:buFont typeface="+mj-lt"/>
              <a:buAutoNum type="arabicPeriod"/>
            </a:pPr>
            <a:r>
              <a:rPr lang="de-DE" dirty="0"/>
              <a:t>Gesamtergebnis</a:t>
            </a:r>
          </a:p>
          <a:p>
            <a:pPr marL="342900" indent="-342900">
              <a:buFont typeface="+mj-lt"/>
              <a:buAutoNum type="arabicPeriod"/>
            </a:pPr>
            <a:endParaRPr lang="de-DE" dirty="0"/>
          </a:p>
          <a:p>
            <a:pPr marL="342900" indent="-342900">
              <a:buFont typeface="+mj-lt"/>
              <a:buAutoNum type="arabicPeriod"/>
            </a:pPr>
            <a:r>
              <a:rPr lang="de-DE" dirty="0"/>
              <a:t>Erweiterung</a:t>
            </a:r>
          </a:p>
          <a:p>
            <a:endParaRPr lang="de-DE" dirty="0"/>
          </a:p>
          <a:p>
            <a:pPr marL="800100" lvl="1" indent="-342900">
              <a:buFont typeface="+mj-lt"/>
              <a:buAutoNum type="alphaLcParenR"/>
            </a:pPr>
            <a:r>
              <a:rPr lang="de-DE" dirty="0"/>
              <a:t>Extraktion von Daten für die Szenarien Erstellung aus bestimmten Quel­len</a:t>
            </a:r>
          </a:p>
          <a:p>
            <a:pPr marL="800100" lvl="1" indent="-342900">
              <a:buFont typeface="+mj-lt"/>
              <a:buAutoNum type="alphaLcParenR"/>
            </a:pPr>
            <a:r>
              <a:rPr lang="de-DE" dirty="0"/>
              <a:t>­Erstellung einer Datenbank von Szenarien in einem standardisierten Format</a:t>
            </a:r>
          </a:p>
          <a:p>
            <a:pPr marL="800100" lvl="1" indent="-342900">
              <a:buFont typeface="+mj-lt"/>
              <a:buAutoNum type="alphaLcParenR"/>
            </a:pPr>
            <a:r>
              <a:rPr lang="de-DE" dirty="0"/>
              <a:t>­Automatische Generierung von Testfälle</a:t>
            </a:r>
          </a:p>
          <a:p>
            <a:pPr marL="800100" lvl="1" indent="-342900">
              <a:buFont typeface="+mj-lt"/>
              <a:buAutoNum type="alphaLcParenR"/>
            </a:pPr>
            <a:r>
              <a:rPr lang="de-DE" dirty="0"/>
              <a:t>Zugabe von Fehlern/Agenten, um die Grenze des Systems und entspre­chende Funktionen zu testen­</a:t>
            </a:r>
          </a:p>
          <a:p>
            <a:pPr marL="800100" lvl="1" indent="-342900">
              <a:buFont typeface="+mj-lt"/>
              <a:buAutoNum type="alphaLcParenR"/>
            </a:pPr>
            <a:r>
              <a:rPr lang="de-DE" dirty="0"/>
              <a:t>Verwendung eines open ­source­ Simulators, </a:t>
            </a:r>
            <a:r>
              <a:rPr lang="de-DE" dirty="0" err="1"/>
              <a:t>z.b.</a:t>
            </a:r>
            <a:r>
              <a:rPr lang="de-DE" dirty="0"/>
              <a:t> Carla Simulator für bes­sere Auflösung und Nutzbarkeit</a:t>
            </a:r>
          </a:p>
        </p:txBody>
      </p:sp>
      <p:pic>
        <p:nvPicPr>
          <p:cNvPr id="5" name="Grafik 4" descr="Ein Bild, das Text, draußen, Weg, Szene enthält.&#10;&#10;Automatisch generierte Beschreibung">
            <a:extLst>
              <a:ext uri="{FF2B5EF4-FFF2-40B4-BE49-F238E27FC236}">
                <a16:creationId xmlns:a16="http://schemas.microsoft.com/office/drawing/2014/main" id="{7DA8E6AF-67C4-4A91-8F17-A716BAC68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193" y="894199"/>
            <a:ext cx="5639349" cy="3170754"/>
          </a:xfrm>
          <a:prstGeom prst="rect">
            <a:avLst/>
          </a:prstGeom>
        </p:spPr>
      </p:pic>
    </p:spTree>
    <p:extLst>
      <p:ext uri="{BB962C8B-B14F-4D97-AF65-F5344CB8AC3E}">
        <p14:creationId xmlns:p14="http://schemas.microsoft.com/office/powerpoint/2010/main" val="142519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4"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984F11B0-E65B-40FA-BF07-A479D7445665}"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3</a:t>
            </a:fld>
            <a:endParaRPr lang="de-DE" sz="1300" spc="-1">
              <a:solidFill>
                <a:prstClr val="black"/>
              </a:solidFill>
              <a:latin typeface="Arial"/>
            </a:endParaRPr>
          </a:p>
        </p:txBody>
      </p:sp>
      <p:sp>
        <p:nvSpPr>
          <p:cNvPr id="235" name="CustomShape 2"/>
          <p:cNvSpPr/>
          <p:nvPr/>
        </p:nvSpPr>
        <p:spPr>
          <a:xfrm>
            <a:off x="509333" y="1006155"/>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a:solidFill>
                  <a:srgbClr val="EF181E"/>
                </a:solidFill>
                <a:latin typeface="Arial"/>
                <a:ea typeface="DejaVu Sans"/>
              </a:rPr>
              <a:t>Einführung</a:t>
            </a:r>
            <a:endParaRPr lang="de-DE" sz="2200" spc="-1">
              <a:solidFill>
                <a:prstClr val="black"/>
              </a:solidFill>
              <a:latin typeface="Arial"/>
            </a:endParaRPr>
          </a:p>
        </p:txBody>
      </p:sp>
      <p:sp>
        <p:nvSpPr>
          <p:cNvPr id="236" name="CustomShape 3"/>
          <p:cNvSpPr/>
          <p:nvPr/>
        </p:nvSpPr>
        <p:spPr>
          <a:xfrm>
            <a:off x="517612" y="1646152"/>
            <a:ext cx="5406032" cy="5416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marL="285451" indent="-283292" defTabSz="914309">
              <a:spcBef>
                <a:spcPts val="1199"/>
              </a:spcBef>
              <a:buClr>
                <a:srgbClr val="FF1919"/>
              </a:buClr>
              <a:buFont typeface="Wingdings" charset="2"/>
              <a:buChar char=""/>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pc="-1" dirty="0">
                <a:solidFill>
                  <a:srgbClr val="0098A1"/>
                </a:solidFill>
                <a:latin typeface="Arial"/>
                <a:ea typeface="DejaVu Sans"/>
              </a:rPr>
              <a:t>Motivation</a:t>
            </a:r>
            <a:endParaRPr lang="de-DE" spc="-1" dirty="0">
              <a:solidFill>
                <a:prstClr val="black"/>
              </a:solidFill>
              <a:latin typeface="Arial"/>
            </a:endParaRPr>
          </a:p>
          <a:p>
            <a:pPr marL="431957" lvl="1" indent="-215618" defTabSz="914309">
              <a:spcBef>
                <a:spcPts val="1199"/>
              </a:spcBef>
              <a:buClr>
                <a:srgbClr val="000000"/>
              </a:buClr>
              <a:buSzPct val="45000"/>
              <a:buFont typeface="Wingdings" charset="2"/>
              <a:buChar char=""/>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pc="-1" dirty="0">
                <a:solidFill>
                  <a:srgbClr val="000000"/>
                </a:solidFill>
                <a:latin typeface="Arial"/>
                <a:ea typeface="DejaVu Sans"/>
              </a:rPr>
              <a:t>Eigeninteresse an AF</a:t>
            </a:r>
            <a:r>
              <a:rPr lang="de-DE" spc="-1" baseline="33000" dirty="0">
                <a:solidFill>
                  <a:prstClr val="black"/>
                </a:solidFill>
              </a:rPr>
              <a:t>1</a:t>
            </a:r>
            <a:r>
              <a:rPr lang="de-DE" spc="-1" dirty="0">
                <a:solidFill>
                  <a:srgbClr val="000000"/>
                </a:solidFill>
                <a:latin typeface="Arial"/>
                <a:ea typeface="DejaVu Sans"/>
              </a:rPr>
              <a:t> Technologie</a:t>
            </a:r>
            <a:endParaRPr lang="de-DE" spc="-1" dirty="0">
              <a:solidFill>
                <a:prstClr val="black"/>
              </a:solidFill>
              <a:latin typeface="Arial"/>
            </a:endParaRPr>
          </a:p>
          <a:p>
            <a:pPr marL="431957" lvl="1" indent="-215618" defTabSz="914309">
              <a:spcBef>
                <a:spcPts val="1199"/>
              </a:spcBef>
              <a:buClr>
                <a:srgbClr val="000000"/>
              </a:buClr>
              <a:buSzPct val="45000"/>
              <a:buFont typeface="Wingdings" charset="2"/>
              <a:buChar char=""/>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pc="-1" dirty="0">
                <a:solidFill>
                  <a:srgbClr val="000000"/>
                </a:solidFill>
                <a:latin typeface="Arial"/>
                <a:ea typeface="DejaVu Sans"/>
              </a:rPr>
              <a:t>Die Revolution der Mobilität, Verkehrssicherheit, </a:t>
            </a:r>
            <a:br>
              <a:rPr dirty="0">
                <a:solidFill>
                  <a:prstClr val="black"/>
                </a:solidFill>
                <a:latin typeface="Arial"/>
              </a:rPr>
            </a:br>
            <a:r>
              <a:rPr lang="de-DE" spc="-1" dirty="0">
                <a:solidFill>
                  <a:srgbClr val="000000"/>
                </a:solidFill>
                <a:latin typeface="Arial"/>
                <a:ea typeface="DejaVu Sans"/>
              </a:rPr>
              <a:t>CO2-Reduktion durch Effizienz..</a:t>
            </a:r>
            <a:endParaRPr lang="de-DE" spc="-1" dirty="0">
              <a:solidFill>
                <a:prstClr val="black"/>
              </a:solidFill>
              <a:latin typeface="Arial"/>
            </a:endParaRPr>
          </a:p>
          <a:p>
            <a:pPr marL="285451" indent="-283292" defTabSz="914309">
              <a:spcBef>
                <a:spcPts val="1199"/>
              </a:spcBef>
              <a:buClr>
                <a:srgbClr val="FF1919"/>
              </a:buClr>
              <a:buFont typeface="Wingdings" charset="2"/>
              <a:buChar char=""/>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pc="-1" dirty="0">
                <a:solidFill>
                  <a:srgbClr val="0098A1"/>
                </a:solidFill>
                <a:latin typeface="Arial"/>
                <a:ea typeface="DejaVu Sans"/>
              </a:rPr>
              <a:t>Problematik</a:t>
            </a:r>
            <a:endParaRPr lang="de-DE" spc="-1" dirty="0">
              <a:solidFill>
                <a:prstClr val="black"/>
              </a:solidFill>
              <a:latin typeface="Arial"/>
            </a:endParaRPr>
          </a:p>
          <a:p>
            <a:pPr marL="431957" lvl="1" indent="-215618" defTabSz="914309">
              <a:spcBef>
                <a:spcPts val="1199"/>
              </a:spcBef>
              <a:buClr>
                <a:srgbClr val="000000"/>
              </a:buClr>
              <a:buSzPct val="45000"/>
              <a:buFont typeface="Wingdings" charset="2"/>
              <a:buChar char=""/>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pc="-1" dirty="0">
                <a:solidFill>
                  <a:srgbClr val="000000"/>
                </a:solidFill>
                <a:latin typeface="Arial"/>
                <a:ea typeface="DejaVu Sans"/>
              </a:rPr>
              <a:t>Die Sicherheit AFs</a:t>
            </a:r>
            <a:r>
              <a:rPr lang="de-DE" spc="-1" baseline="33000" dirty="0">
                <a:solidFill>
                  <a:prstClr val="black"/>
                </a:solidFill>
              </a:rPr>
              <a:t>2</a:t>
            </a:r>
            <a:r>
              <a:rPr lang="de-DE" spc="-1" dirty="0">
                <a:solidFill>
                  <a:srgbClr val="000000"/>
                </a:solidFill>
                <a:latin typeface="Arial"/>
                <a:ea typeface="DejaVu Sans"/>
              </a:rPr>
              <a:t>?</a:t>
            </a:r>
            <a:endParaRPr lang="de-DE" spc="-1" dirty="0">
              <a:solidFill>
                <a:prstClr val="black"/>
              </a:solidFill>
              <a:latin typeface="Arial"/>
            </a:endParaRPr>
          </a:p>
          <a:p>
            <a:pPr marL="431957" lvl="1" indent="-215618" defTabSz="914309">
              <a:spcBef>
                <a:spcPts val="1199"/>
              </a:spcBef>
              <a:buClr>
                <a:srgbClr val="000000"/>
              </a:buClr>
              <a:buSzPct val="45000"/>
              <a:buFont typeface="Wingdings" charset="2"/>
              <a:buChar char=""/>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pc="-1" dirty="0">
                <a:solidFill>
                  <a:srgbClr val="000000"/>
                </a:solidFill>
                <a:latin typeface="Arial"/>
                <a:ea typeface="DejaVu Sans"/>
              </a:rPr>
              <a:t>Die Validierung von Fahrfunktionen?</a:t>
            </a:r>
            <a:endParaRPr lang="de-DE" spc="-1" dirty="0">
              <a:solidFill>
                <a:prstClr val="black"/>
              </a:solidFill>
              <a:latin typeface="Arial"/>
            </a:endParaRPr>
          </a:p>
          <a:p>
            <a:pPr marL="285451" indent="-283292" defTabSz="914309">
              <a:spcBef>
                <a:spcPts val="1199"/>
              </a:spcBef>
              <a:buClr>
                <a:srgbClr val="FF1919"/>
              </a:buClr>
              <a:buFont typeface="Wingdings" charset="2"/>
              <a:buChar char=""/>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pc="-1" dirty="0">
                <a:solidFill>
                  <a:srgbClr val="0098A1"/>
                </a:solidFill>
                <a:latin typeface="Arial"/>
                <a:ea typeface="DejaVu Sans"/>
              </a:rPr>
              <a:t>Anforderungen</a:t>
            </a:r>
            <a:endParaRPr lang="de-DE" spc="-1" dirty="0">
              <a:solidFill>
                <a:prstClr val="black"/>
              </a:solidFill>
              <a:latin typeface="Arial"/>
            </a:endParaRPr>
          </a:p>
          <a:p>
            <a:pPr marL="431957" lvl="1" indent="-215618" defTabSz="914309">
              <a:spcBef>
                <a:spcPts val="1199"/>
              </a:spcBef>
              <a:buClr>
                <a:srgbClr val="000000"/>
              </a:buClr>
              <a:buSzPct val="45000"/>
              <a:buFont typeface="Wingdings" charset="2"/>
              <a:buChar char=""/>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pc="-1" dirty="0">
                <a:solidFill>
                  <a:srgbClr val="000000"/>
                </a:solidFill>
                <a:latin typeface="Arial"/>
                <a:ea typeface="DejaVu Sans"/>
              </a:rPr>
              <a:t>Einarbeitung in das Framework </a:t>
            </a:r>
            <a:r>
              <a:rPr lang="de-DE" spc="-1" dirty="0" err="1">
                <a:solidFill>
                  <a:srgbClr val="000000"/>
                </a:solidFill>
                <a:latin typeface="Arial"/>
                <a:ea typeface="DejaVu Sans"/>
              </a:rPr>
              <a:t>ADORe</a:t>
            </a:r>
            <a:r>
              <a:rPr lang="de-DE" spc="-1" dirty="0">
                <a:solidFill>
                  <a:srgbClr val="000000"/>
                </a:solidFill>
                <a:latin typeface="Arial"/>
                <a:ea typeface="DejaVu Sans"/>
              </a:rPr>
              <a:t>, </a:t>
            </a:r>
            <a:br>
              <a:rPr dirty="0">
                <a:solidFill>
                  <a:prstClr val="black"/>
                </a:solidFill>
                <a:latin typeface="Arial"/>
              </a:rPr>
            </a:br>
            <a:r>
              <a:rPr lang="de-DE" spc="-1" dirty="0">
                <a:solidFill>
                  <a:srgbClr val="000000"/>
                </a:solidFill>
                <a:latin typeface="Arial"/>
                <a:ea typeface="DejaVu Sans"/>
              </a:rPr>
              <a:t>SUMO und ROS</a:t>
            </a:r>
            <a:endParaRPr lang="de-DE" spc="-1" dirty="0">
              <a:solidFill>
                <a:prstClr val="black"/>
              </a:solidFill>
              <a:latin typeface="Arial"/>
            </a:endParaRPr>
          </a:p>
          <a:p>
            <a:pPr marL="431957" lvl="1" indent="-215618" defTabSz="914309">
              <a:spcBef>
                <a:spcPts val="1199"/>
              </a:spcBef>
              <a:buClr>
                <a:srgbClr val="000000"/>
              </a:buClr>
              <a:buSzPct val="45000"/>
              <a:buFont typeface="Wingdings" charset="2"/>
              <a:buChar char=""/>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pc="-1" dirty="0">
                <a:solidFill>
                  <a:srgbClr val="000000"/>
                </a:solidFill>
                <a:latin typeface="Arial"/>
                <a:ea typeface="DejaVu Sans"/>
              </a:rPr>
              <a:t>Kenntnisse in C++/Python und </a:t>
            </a:r>
            <a:br>
              <a:rPr dirty="0">
                <a:solidFill>
                  <a:prstClr val="black"/>
                </a:solidFill>
                <a:latin typeface="Arial"/>
              </a:rPr>
            </a:br>
            <a:r>
              <a:rPr lang="de-DE" spc="-1" dirty="0" err="1">
                <a:solidFill>
                  <a:srgbClr val="000000"/>
                </a:solidFill>
                <a:latin typeface="Arial"/>
                <a:ea typeface="DejaVu Sans"/>
              </a:rPr>
              <a:t>DevOps</a:t>
            </a:r>
            <a:r>
              <a:rPr lang="de-DE" spc="-1" dirty="0">
                <a:solidFill>
                  <a:srgbClr val="000000"/>
                </a:solidFill>
                <a:latin typeface="Arial"/>
                <a:ea typeface="DejaVu Sans"/>
              </a:rPr>
              <a:t>(</a:t>
            </a:r>
            <a:r>
              <a:rPr lang="de-DE" spc="-1" dirty="0" err="1">
                <a:solidFill>
                  <a:srgbClr val="000000"/>
                </a:solidFill>
                <a:latin typeface="Arial"/>
                <a:ea typeface="DejaVu Sans"/>
              </a:rPr>
              <a:t>Gitlab</a:t>
            </a:r>
            <a:r>
              <a:rPr lang="de-DE" spc="-1" dirty="0">
                <a:solidFill>
                  <a:srgbClr val="000000"/>
                </a:solidFill>
                <a:latin typeface="Arial"/>
                <a:ea typeface="DejaVu Sans"/>
              </a:rPr>
              <a:t> CI/CD) und Docker</a:t>
            </a:r>
            <a:endParaRPr lang="de-DE" spc="-1" dirty="0">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dirty="0">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dirty="0">
              <a:solidFill>
                <a:prstClr val="black"/>
              </a:solidFill>
              <a:latin typeface="Arial"/>
            </a:endParaRPr>
          </a:p>
        </p:txBody>
      </p:sp>
      <p:sp>
        <p:nvSpPr>
          <p:cNvPr id="237" name="CustomShape 4"/>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a:solidFill>
                  <a:srgbClr val="0098A1"/>
                </a:solidFill>
                <a:latin typeface="Arial Narrow"/>
                <a:ea typeface="DejaVu Sans"/>
              </a:rPr>
              <a:t> Simulative Absicherung vernetzter automatisierter Fahrzeuge – Sami Dhiab - 871321</a:t>
            </a:r>
            <a:endParaRPr lang="de-DE" sz="1000" spc="-1">
              <a:solidFill>
                <a:prstClr val="black"/>
              </a:solidFill>
              <a:latin typeface="Arial"/>
            </a:endParaRPr>
          </a:p>
        </p:txBody>
      </p:sp>
      <p:sp>
        <p:nvSpPr>
          <p:cNvPr id="238" name="CustomShape 5"/>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sp>
        <p:nvSpPr>
          <p:cNvPr id="239" name="CustomShape 6"/>
          <p:cNvSpPr/>
          <p:nvPr/>
        </p:nvSpPr>
        <p:spPr>
          <a:xfrm>
            <a:off x="5550837" y="1430900"/>
            <a:ext cx="6572440" cy="4955203"/>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marL="285451" indent="-283292" defTabSz="914309">
              <a:spcBef>
                <a:spcPts val="1199"/>
              </a:spcBef>
              <a:buClr>
                <a:srgbClr val="FF1919"/>
              </a:buClr>
              <a:buFont typeface="Wingdings" charset="2"/>
              <a:buChar char=""/>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pc="-1" dirty="0">
                <a:solidFill>
                  <a:srgbClr val="0098A1"/>
                </a:solidFill>
                <a:latin typeface="Arial"/>
                <a:ea typeface="DejaVu Sans"/>
              </a:rPr>
              <a:t>Ziel</a:t>
            </a:r>
            <a:endParaRPr lang="de-DE" spc="-1" dirty="0">
              <a:solidFill>
                <a:prstClr val="black"/>
              </a:solidFill>
              <a:latin typeface="Arial"/>
            </a:endParaRPr>
          </a:p>
          <a:p>
            <a:pPr marL="431957" lvl="1" indent="-215618" defTabSz="914309">
              <a:spcBef>
                <a:spcPts val="1199"/>
              </a:spcBef>
              <a:buClr>
                <a:srgbClr val="000000"/>
              </a:buClr>
              <a:buSzPct val="45000"/>
              <a:buFont typeface="Wingdings" charset="2"/>
              <a:buChar char=""/>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pc="-1" dirty="0">
                <a:solidFill>
                  <a:srgbClr val="000000"/>
                </a:solidFill>
                <a:latin typeface="Arial"/>
                <a:ea typeface="DejaVu Sans"/>
              </a:rPr>
              <a:t>Eine Methodik zu finden um Fahrfunktion auszuwerten</a:t>
            </a:r>
            <a:endParaRPr lang="de-DE" spc="-1" dirty="0">
              <a:solidFill>
                <a:prstClr val="black"/>
              </a:solidFill>
              <a:latin typeface="Arial"/>
            </a:endParaRPr>
          </a:p>
          <a:p>
            <a:pPr marL="431957" lvl="1" indent="-215618" defTabSz="914309">
              <a:spcBef>
                <a:spcPts val="1199"/>
              </a:spcBef>
              <a:buClr>
                <a:srgbClr val="000000"/>
              </a:buClr>
              <a:buSzPct val="45000"/>
              <a:buFont typeface="Wingdings" charset="2"/>
              <a:buChar char=""/>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pc="-1" dirty="0">
                <a:solidFill>
                  <a:srgbClr val="000000"/>
                </a:solidFill>
                <a:latin typeface="Arial"/>
                <a:ea typeface="DejaVu Sans"/>
              </a:rPr>
              <a:t>Manuelle Erstellung, automatische Ausführung </a:t>
            </a:r>
            <a:br>
              <a:rPr dirty="0">
                <a:solidFill>
                  <a:prstClr val="black"/>
                </a:solidFill>
                <a:latin typeface="Arial"/>
              </a:rPr>
            </a:br>
            <a:r>
              <a:rPr lang="de-DE" spc="-1" dirty="0">
                <a:solidFill>
                  <a:srgbClr val="000000"/>
                </a:solidFill>
                <a:latin typeface="Arial"/>
                <a:ea typeface="DejaVu Sans"/>
              </a:rPr>
              <a:t>und Auswertung von Testszenarien</a:t>
            </a:r>
            <a:endParaRPr lang="de-DE" spc="-1" dirty="0">
              <a:solidFill>
                <a:prstClr val="black"/>
              </a:solidFill>
              <a:latin typeface="Arial"/>
            </a:endParaRPr>
          </a:p>
          <a:p>
            <a:pPr marL="285451" indent="-283292" defTabSz="914309">
              <a:spcBef>
                <a:spcPts val="1199"/>
              </a:spcBef>
              <a:buClr>
                <a:srgbClr val="FF1919"/>
              </a:buClr>
              <a:buFont typeface="Wingdings" charset="2"/>
              <a:buChar char=""/>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pc="-1" dirty="0">
                <a:solidFill>
                  <a:srgbClr val="0098A1"/>
                </a:solidFill>
                <a:latin typeface="Arial"/>
                <a:ea typeface="DejaVu Sans"/>
              </a:rPr>
              <a:t>Beitrag</a:t>
            </a:r>
            <a:endParaRPr lang="de-DE" spc="-1" dirty="0">
              <a:solidFill>
                <a:prstClr val="black"/>
              </a:solidFill>
              <a:latin typeface="Arial"/>
            </a:endParaRPr>
          </a:p>
          <a:p>
            <a:pPr marL="431957" lvl="1" indent="-215618" defTabSz="914309">
              <a:spcBef>
                <a:spcPts val="1199"/>
              </a:spcBef>
              <a:buClr>
                <a:srgbClr val="000000"/>
              </a:buClr>
              <a:buSzPct val="45000"/>
              <a:buFont typeface="Wingdings" charset="2"/>
              <a:buChar char=""/>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pc="-1" dirty="0">
                <a:solidFill>
                  <a:srgbClr val="000000"/>
                </a:solidFill>
                <a:latin typeface="Arial"/>
                <a:ea typeface="DejaVu Sans"/>
              </a:rPr>
              <a:t>Durch eingehende Forschung wird ein passendes Konzept </a:t>
            </a:r>
            <a:br>
              <a:rPr dirty="0">
                <a:solidFill>
                  <a:prstClr val="black"/>
                </a:solidFill>
                <a:latin typeface="Arial"/>
              </a:rPr>
            </a:br>
            <a:r>
              <a:rPr lang="de-DE" spc="-1" dirty="0">
                <a:solidFill>
                  <a:srgbClr val="000000"/>
                </a:solidFill>
                <a:latin typeface="Arial"/>
                <a:ea typeface="DejaVu Sans"/>
              </a:rPr>
              <a:t>ausgewählt und dementsprechend </a:t>
            </a:r>
            <a:r>
              <a:rPr lang="de-DE" spc="-1" dirty="0" err="1">
                <a:solidFill>
                  <a:srgbClr val="000000"/>
                </a:solidFill>
                <a:latin typeface="Arial"/>
                <a:ea typeface="DejaVu Sans"/>
              </a:rPr>
              <a:t>werdenTestszenarien</a:t>
            </a:r>
            <a:r>
              <a:rPr lang="de-DE" spc="-1" dirty="0">
                <a:solidFill>
                  <a:srgbClr val="000000"/>
                </a:solidFill>
                <a:latin typeface="Arial"/>
                <a:ea typeface="DejaVu Sans"/>
              </a:rPr>
              <a:t> </a:t>
            </a:r>
            <a:br>
              <a:rPr dirty="0">
                <a:solidFill>
                  <a:prstClr val="black"/>
                </a:solidFill>
                <a:latin typeface="Arial"/>
              </a:rPr>
            </a:br>
            <a:r>
              <a:rPr lang="de-DE" spc="-1" dirty="0">
                <a:solidFill>
                  <a:srgbClr val="000000"/>
                </a:solidFill>
                <a:latin typeface="Arial"/>
                <a:ea typeface="DejaVu Sans"/>
              </a:rPr>
              <a:t>erstellt</a:t>
            </a:r>
            <a:endParaRPr lang="de-DE" spc="-1" dirty="0">
              <a:solidFill>
                <a:prstClr val="black"/>
              </a:solidFill>
              <a:latin typeface="Arial"/>
            </a:endParaRPr>
          </a:p>
          <a:p>
            <a:pPr marL="431957" lvl="1" indent="-215618" defTabSz="914309">
              <a:spcBef>
                <a:spcPts val="1199"/>
              </a:spcBef>
              <a:buClr>
                <a:srgbClr val="000000"/>
              </a:buClr>
              <a:buSzPct val="45000"/>
              <a:buFont typeface="Wingdings" charset="2"/>
              <a:buChar char=""/>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pc="-1" dirty="0">
                <a:solidFill>
                  <a:srgbClr val="000000"/>
                </a:solidFill>
                <a:latin typeface="Arial"/>
                <a:ea typeface="DejaVu Sans"/>
              </a:rPr>
              <a:t>Erstellte Testszenarien werden automatisch </a:t>
            </a:r>
            <a:br>
              <a:rPr dirty="0">
                <a:solidFill>
                  <a:prstClr val="black"/>
                </a:solidFill>
                <a:latin typeface="Arial"/>
              </a:rPr>
            </a:br>
            <a:r>
              <a:rPr lang="de-DE" spc="-1" dirty="0">
                <a:solidFill>
                  <a:srgbClr val="000000"/>
                </a:solidFill>
                <a:latin typeface="Arial"/>
                <a:ea typeface="DejaVu Sans"/>
              </a:rPr>
              <a:t>mittels </a:t>
            </a:r>
            <a:r>
              <a:rPr lang="de-DE" spc="-1" dirty="0" err="1">
                <a:solidFill>
                  <a:srgbClr val="000000"/>
                </a:solidFill>
                <a:latin typeface="Arial"/>
                <a:ea typeface="DejaVu Sans"/>
              </a:rPr>
              <a:t>Gitlab</a:t>
            </a:r>
            <a:r>
              <a:rPr lang="de-DE" spc="-1" dirty="0">
                <a:solidFill>
                  <a:srgbClr val="000000"/>
                </a:solidFill>
                <a:latin typeface="Arial"/>
                <a:ea typeface="DejaVu Sans"/>
              </a:rPr>
              <a:t> CI ausgeführt und mithilfe der </a:t>
            </a:r>
            <a:br>
              <a:rPr dirty="0">
                <a:solidFill>
                  <a:prstClr val="black"/>
                </a:solidFill>
                <a:latin typeface="Arial"/>
              </a:rPr>
            </a:br>
            <a:r>
              <a:rPr lang="de-DE" spc="-1" dirty="0">
                <a:solidFill>
                  <a:srgbClr val="000000"/>
                </a:solidFill>
                <a:latin typeface="Arial"/>
                <a:ea typeface="DejaVu Sans"/>
              </a:rPr>
              <a:t>Modellprüfung ausgewertet  </a:t>
            </a:r>
            <a:endParaRPr lang="de-DE" spc="-1" dirty="0">
              <a:solidFill>
                <a:prstClr val="black"/>
              </a:solidFill>
              <a:latin typeface="Arial"/>
            </a:endParaRPr>
          </a:p>
          <a:p>
            <a:pPr marL="431957" lvl="1" indent="-215618" defTabSz="914309">
              <a:spcBef>
                <a:spcPts val="1199"/>
              </a:spcBef>
              <a:buClr>
                <a:srgbClr val="000000"/>
              </a:buClr>
              <a:buSzPct val="45000"/>
              <a:buFont typeface="Wingdings" charset="2"/>
              <a:buChar char=""/>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pc="-1" dirty="0">
                <a:solidFill>
                  <a:srgbClr val="000000"/>
                </a:solidFill>
                <a:latin typeface="Arial"/>
                <a:ea typeface="DejaVu Sans"/>
              </a:rPr>
              <a:t>Ergebnisse werden analysiert und </a:t>
            </a:r>
            <a:r>
              <a:rPr lang="de-DE" spc="-1" dirty="0" err="1">
                <a:solidFill>
                  <a:srgbClr val="000000"/>
                </a:solidFill>
                <a:latin typeface="Arial"/>
                <a:ea typeface="DejaVu Sans"/>
              </a:rPr>
              <a:t>Debug</a:t>
            </a:r>
            <a:r>
              <a:rPr lang="de-DE" spc="-1" dirty="0">
                <a:solidFill>
                  <a:srgbClr val="000000"/>
                </a:solidFill>
                <a:latin typeface="Arial"/>
                <a:ea typeface="DejaVu Sans"/>
              </a:rPr>
              <a:t>-Methoden werden</a:t>
            </a:r>
            <a:br>
              <a:rPr dirty="0">
                <a:solidFill>
                  <a:prstClr val="black"/>
                </a:solidFill>
                <a:latin typeface="Arial"/>
              </a:rPr>
            </a:br>
            <a:r>
              <a:rPr lang="de-DE" spc="-1" dirty="0">
                <a:solidFill>
                  <a:srgbClr val="000000"/>
                </a:solidFill>
                <a:latin typeface="Arial"/>
                <a:ea typeface="DejaVu Sans"/>
              </a:rPr>
              <a:t>beschrieben</a:t>
            </a:r>
            <a:endParaRPr lang="de-DE" spc="-1" dirty="0">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dirty="0">
              <a:solidFill>
                <a:prstClr val="black"/>
              </a:solidFill>
              <a:latin typeface="Arial"/>
            </a:endParaRPr>
          </a:p>
        </p:txBody>
      </p:sp>
      <p:sp>
        <p:nvSpPr>
          <p:cNvPr id="2" name="Rechteck 1">
            <a:extLst>
              <a:ext uri="{FF2B5EF4-FFF2-40B4-BE49-F238E27FC236}">
                <a16:creationId xmlns:a16="http://schemas.microsoft.com/office/drawing/2014/main" id="{7758D830-4C7C-4DA7-AADE-D1BB2C3C654E}"/>
              </a:ext>
            </a:extLst>
          </p:cNvPr>
          <p:cNvSpPr/>
          <p:nvPr/>
        </p:nvSpPr>
        <p:spPr>
          <a:xfrm>
            <a:off x="5153565" y="6056400"/>
            <a:ext cx="2229585" cy="369332"/>
          </a:xfrm>
          <a:prstGeom prst="rect">
            <a:avLst/>
          </a:prstGeom>
        </p:spPr>
        <p:txBody>
          <a:bodyPr wrap="none">
            <a:sp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pc="-1" baseline="33000" dirty="0">
                <a:solidFill>
                  <a:prstClr val="black"/>
                </a:solidFill>
              </a:rPr>
              <a:t>1</a:t>
            </a:r>
            <a:r>
              <a:rPr lang="de-DE" spc="-1" dirty="0">
                <a:solidFill>
                  <a:prstClr val="black"/>
                </a:solidFill>
              </a:rPr>
              <a:t>Autonomes Fahren</a:t>
            </a:r>
            <a:endParaRPr lang="de-DE" spc="-1" baseline="33000" dirty="0">
              <a:solidFill>
                <a:prstClr val="black"/>
              </a:solidFill>
            </a:endParaRPr>
          </a:p>
        </p:txBody>
      </p:sp>
      <p:sp>
        <p:nvSpPr>
          <p:cNvPr id="3" name="Rechteck 2">
            <a:extLst>
              <a:ext uri="{FF2B5EF4-FFF2-40B4-BE49-F238E27FC236}">
                <a16:creationId xmlns:a16="http://schemas.microsoft.com/office/drawing/2014/main" id="{591DA6D0-6F01-41F1-8ABD-7FDF6669E4B7}"/>
              </a:ext>
            </a:extLst>
          </p:cNvPr>
          <p:cNvSpPr/>
          <p:nvPr/>
        </p:nvSpPr>
        <p:spPr>
          <a:xfrm>
            <a:off x="8375010" y="6036586"/>
            <a:ext cx="2857064" cy="369332"/>
          </a:xfrm>
          <a:prstGeom prst="rect">
            <a:avLst/>
          </a:prstGeom>
        </p:spPr>
        <p:txBody>
          <a:bodyPr wrap="none">
            <a:sp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r>
              <a:rPr lang="de-DE" spc="-1" baseline="33000" dirty="0">
                <a:solidFill>
                  <a:prstClr val="black"/>
                </a:solidFill>
              </a:rPr>
              <a:t>2</a:t>
            </a:r>
            <a:r>
              <a:rPr lang="de-DE" spc="-1" dirty="0">
                <a:solidFill>
                  <a:prstClr val="black"/>
                </a:solidFill>
              </a:rPr>
              <a:t>Automatiserte Fahrzeuge</a:t>
            </a:r>
            <a:endParaRPr lang="de-DE" spc="-1" baseline="33000" dirty="0">
              <a:solidFill>
                <a:prstClr val="black"/>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5"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CB58C86D-BF56-4674-B9AB-1F0EA3446BC0}"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30</a:t>
            </a:fld>
            <a:endParaRPr lang="de-DE" sz="1300" spc="-1">
              <a:solidFill>
                <a:prstClr val="black"/>
              </a:solidFill>
              <a:latin typeface="Arial"/>
            </a:endParaRPr>
          </a:p>
        </p:txBody>
      </p:sp>
      <p:sp>
        <p:nvSpPr>
          <p:cNvPr id="276" name="CustomShape 2"/>
          <p:cNvSpPr/>
          <p:nvPr/>
        </p:nvSpPr>
        <p:spPr>
          <a:xfrm>
            <a:off x="691830" y="1006155"/>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a:solidFill>
                  <a:srgbClr val="EF181E"/>
                </a:solidFill>
                <a:latin typeface="Arial"/>
                <a:ea typeface="DejaVu Sans"/>
              </a:rPr>
              <a:t>Quellen</a:t>
            </a:r>
            <a:endParaRPr lang="de-DE" sz="2200" spc="-1">
              <a:solidFill>
                <a:prstClr val="black"/>
              </a:solidFill>
              <a:latin typeface="Arial"/>
            </a:endParaRPr>
          </a:p>
        </p:txBody>
      </p:sp>
      <p:sp>
        <p:nvSpPr>
          <p:cNvPr id="277"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a:solidFill>
                  <a:srgbClr val="0098A1"/>
                </a:solidFill>
                <a:latin typeface="Arial Narrow"/>
                <a:ea typeface="DejaVu Sans"/>
              </a:rPr>
              <a:t> Simulative Absicherung vernetzter automatisierter Fahrzeuge – Sami Dhiab - 871321</a:t>
            </a:r>
            <a:endParaRPr lang="de-DE" sz="1000" spc="-1">
              <a:solidFill>
                <a:prstClr val="black"/>
              </a:solidFill>
              <a:latin typeface="Arial"/>
            </a:endParaRPr>
          </a:p>
        </p:txBody>
      </p:sp>
      <p:sp>
        <p:nvSpPr>
          <p:cNvPr id="278"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sp>
        <p:nvSpPr>
          <p:cNvPr id="279" name="TextShape 5"/>
          <p:cNvSpPr txBox="1"/>
          <p:nvPr/>
        </p:nvSpPr>
        <p:spPr>
          <a:xfrm>
            <a:off x="734304" y="1554724"/>
            <a:ext cx="9691378" cy="4746702"/>
          </a:xfrm>
          <a:prstGeom prst="rect">
            <a:avLst/>
          </a:prstGeom>
          <a:noFill/>
          <a:ln>
            <a:noFill/>
          </a:ln>
        </p:spPr>
        <p:txBody>
          <a:bodyPr lIns="89988" tIns="44994" rIns="89988" bIns="44994">
            <a:noAutofit/>
          </a:bodyPr>
          <a:lstStyle/>
          <a:p>
            <a:pPr defTabSz="914309"/>
            <a:r>
              <a:rPr lang="de-DE" sz="1500" spc="-1" dirty="0">
                <a:solidFill>
                  <a:prstClr val="black"/>
                </a:solidFill>
                <a:latin typeface="Arial"/>
              </a:rPr>
              <a:t>[1]  Adnan </a:t>
            </a:r>
            <a:r>
              <a:rPr lang="de-DE" sz="1500" spc="-1" dirty="0" err="1">
                <a:solidFill>
                  <a:prstClr val="black"/>
                </a:solidFill>
                <a:latin typeface="Arial"/>
              </a:rPr>
              <a:t>Qayyum</a:t>
            </a:r>
            <a:r>
              <a:rPr lang="de-DE" sz="1500" spc="-1" dirty="0">
                <a:solidFill>
                  <a:prstClr val="black"/>
                </a:solidFill>
                <a:latin typeface="Arial"/>
              </a:rPr>
              <a:t> u .a.„ </a:t>
            </a:r>
            <a:r>
              <a:rPr lang="de-DE" sz="1500" spc="-1" dirty="0" err="1">
                <a:solidFill>
                  <a:prstClr val="black"/>
                </a:solidFill>
                <a:latin typeface="Arial"/>
              </a:rPr>
              <a:t>Securing</a:t>
            </a:r>
            <a:r>
              <a:rPr lang="de-DE" sz="1500" spc="-1" dirty="0">
                <a:solidFill>
                  <a:prstClr val="black"/>
                </a:solidFill>
                <a:latin typeface="Arial"/>
              </a:rPr>
              <a:t> </a:t>
            </a:r>
            <a:r>
              <a:rPr lang="de-DE" sz="1500" spc="-1" dirty="0" err="1">
                <a:solidFill>
                  <a:prstClr val="black"/>
                </a:solidFill>
                <a:latin typeface="Arial"/>
              </a:rPr>
              <a:t>Connected</a:t>
            </a:r>
            <a:r>
              <a:rPr lang="de-DE" sz="1500" spc="-1" dirty="0">
                <a:solidFill>
                  <a:prstClr val="black"/>
                </a:solidFill>
                <a:latin typeface="Arial"/>
              </a:rPr>
              <a:t> </a:t>
            </a:r>
            <a:r>
              <a:rPr lang="de-DE" sz="1500" spc="-1" dirty="0" err="1">
                <a:solidFill>
                  <a:prstClr val="black"/>
                </a:solidFill>
                <a:latin typeface="Arial"/>
              </a:rPr>
              <a:t>Autonomous</a:t>
            </a:r>
            <a:r>
              <a:rPr lang="de-DE" sz="1500" spc="-1" dirty="0">
                <a:solidFill>
                  <a:prstClr val="black"/>
                </a:solidFill>
                <a:latin typeface="Arial"/>
              </a:rPr>
              <a:t> </a:t>
            </a:r>
            <a:r>
              <a:rPr lang="de-DE" sz="1500" spc="-1" dirty="0" err="1">
                <a:solidFill>
                  <a:prstClr val="black"/>
                </a:solidFill>
                <a:latin typeface="Arial"/>
              </a:rPr>
              <a:t>Vehicles</a:t>
            </a:r>
            <a:r>
              <a:rPr lang="de-DE" sz="1500" spc="-1" dirty="0">
                <a:solidFill>
                  <a:prstClr val="black"/>
                </a:solidFill>
                <a:latin typeface="Arial"/>
              </a:rPr>
              <a:t>: </a:t>
            </a:r>
            <a:r>
              <a:rPr lang="de-DE" sz="1500" spc="-1" dirty="0" err="1">
                <a:solidFill>
                  <a:prstClr val="black"/>
                </a:solidFill>
                <a:latin typeface="Arial"/>
              </a:rPr>
              <a:t>Chal­lenges</a:t>
            </a:r>
            <a:r>
              <a:rPr lang="de-DE" sz="1500" spc="-1" dirty="0">
                <a:solidFill>
                  <a:prstClr val="black"/>
                </a:solidFill>
                <a:latin typeface="Arial"/>
              </a:rPr>
              <a:t> </a:t>
            </a:r>
            <a:r>
              <a:rPr lang="de-DE" sz="1500" spc="-1" dirty="0" err="1">
                <a:solidFill>
                  <a:prstClr val="black"/>
                </a:solidFill>
                <a:latin typeface="Arial"/>
              </a:rPr>
              <a:t>Posed</a:t>
            </a:r>
            <a:r>
              <a:rPr lang="de-DE" sz="1500" spc="-1" dirty="0">
                <a:solidFill>
                  <a:prstClr val="black"/>
                </a:solidFill>
                <a:latin typeface="Arial"/>
              </a:rPr>
              <a:t> </a:t>
            </a:r>
            <a:r>
              <a:rPr lang="de-DE" sz="1500" spc="-1" dirty="0" err="1">
                <a:solidFill>
                  <a:prstClr val="black"/>
                </a:solidFill>
                <a:latin typeface="Arial"/>
              </a:rPr>
              <a:t>by</a:t>
            </a:r>
            <a:r>
              <a:rPr lang="de-DE" sz="1500" spc="-1" dirty="0">
                <a:solidFill>
                  <a:prstClr val="black"/>
                </a:solidFill>
                <a:latin typeface="Arial"/>
              </a:rPr>
              <a:t> </a:t>
            </a:r>
            <a:r>
              <a:rPr lang="de-DE" sz="1500" spc="-1" dirty="0" err="1">
                <a:solidFill>
                  <a:prstClr val="black"/>
                </a:solidFill>
                <a:latin typeface="Arial"/>
              </a:rPr>
              <a:t>Adversarial</a:t>
            </a:r>
            <a:r>
              <a:rPr lang="de-DE" sz="1500" spc="-1" dirty="0">
                <a:solidFill>
                  <a:prstClr val="black"/>
                </a:solidFill>
                <a:latin typeface="Arial"/>
              </a:rPr>
              <a:t> </a:t>
            </a:r>
            <a:r>
              <a:rPr lang="de-DE" sz="1500" spc="-1" dirty="0" err="1">
                <a:solidFill>
                  <a:prstClr val="black"/>
                </a:solidFill>
                <a:latin typeface="Arial"/>
              </a:rPr>
              <a:t>Machine</a:t>
            </a:r>
            <a:r>
              <a:rPr lang="de-DE" sz="1500" spc="-1" dirty="0">
                <a:solidFill>
                  <a:prstClr val="black"/>
                </a:solidFill>
                <a:latin typeface="Arial"/>
              </a:rPr>
              <a:t> Learning and The Way </a:t>
            </a:r>
            <a:r>
              <a:rPr lang="de-DE" sz="1500" spc="-1" dirty="0" err="1">
                <a:solidFill>
                  <a:prstClr val="black"/>
                </a:solidFill>
                <a:latin typeface="Arial"/>
              </a:rPr>
              <a:t>Forward“.In</a:t>
            </a:r>
            <a:r>
              <a:rPr lang="de-DE" sz="1500" spc="-1" dirty="0">
                <a:solidFill>
                  <a:prstClr val="black"/>
                </a:solidFill>
                <a:latin typeface="Arial"/>
              </a:rPr>
              <a:t>: (Mai 2019). URL:</a:t>
            </a:r>
            <a:r>
              <a:rPr lang="de-DE" sz="1500" spc="-1" dirty="0">
                <a:solidFill>
                  <a:prstClr val="black"/>
                </a:solidFill>
                <a:latin typeface="Arial"/>
                <a:hlinkClick r:id="rId3"/>
              </a:rPr>
              <a:t>https://arxiv.org/pdf/1905.12762.pdf</a:t>
            </a:r>
            <a:r>
              <a:rPr lang="de-DE" sz="1500" spc="-1" dirty="0">
                <a:solidFill>
                  <a:prstClr val="black"/>
                </a:solidFill>
                <a:latin typeface="Arial"/>
              </a:rPr>
              <a:t> (besucht am 20.09.2020)</a:t>
            </a:r>
          </a:p>
          <a:p>
            <a:pPr defTabSz="914309"/>
            <a:r>
              <a:rPr lang="de-DE" sz="1500" spc="-1" dirty="0">
                <a:solidFill>
                  <a:prstClr val="black"/>
                </a:solidFill>
                <a:latin typeface="Arial"/>
              </a:rPr>
              <a:t>[2] </a:t>
            </a:r>
            <a:r>
              <a:rPr lang="de-DE" sz="1500" spc="-1" dirty="0" err="1">
                <a:solidFill>
                  <a:prstClr val="black"/>
                </a:solidFill>
                <a:latin typeface="Arial"/>
              </a:rPr>
              <a:t>Laurene</a:t>
            </a:r>
            <a:r>
              <a:rPr lang="de-DE" sz="1500" spc="-1" dirty="0">
                <a:solidFill>
                  <a:prstClr val="black"/>
                </a:solidFill>
                <a:latin typeface="Arial"/>
              </a:rPr>
              <a:t> </a:t>
            </a:r>
            <a:r>
              <a:rPr lang="de-DE" sz="1500" spc="-1" dirty="0" err="1">
                <a:solidFill>
                  <a:prstClr val="black"/>
                </a:solidFill>
                <a:latin typeface="Arial"/>
              </a:rPr>
              <a:t>Claussmann</a:t>
            </a:r>
            <a:r>
              <a:rPr lang="de-DE" sz="1500" spc="-1" dirty="0">
                <a:solidFill>
                  <a:prstClr val="black"/>
                </a:solidFill>
                <a:latin typeface="Arial"/>
              </a:rPr>
              <a:t>. „Motion </a:t>
            </a:r>
            <a:r>
              <a:rPr lang="de-DE" sz="1500" spc="-1" dirty="0" err="1">
                <a:solidFill>
                  <a:prstClr val="black"/>
                </a:solidFill>
                <a:latin typeface="Arial"/>
              </a:rPr>
              <a:t>Planning</a:t>
            </a:r>
            <a:r>
              <a:rPr lang="de-DE" sz="1500" spc="-1" dirty="0">
                <a:solidFill>
                  <a:prstClr val="black"/>
                </a:solidFill>
                <a:latin typeface="Arial"/>
              </a:rPr>
              <a:t> </a:t>
            </a:r>
            <a:r>
              <a:rPr lang="de-DE" sz="1500" spc="-1" dirty="0" err="1">
                <a:solidFill>
                  <a:prstClr val="black"/>
                </a:solidFill>
                <a:latin typeface="Arial"/>
              </a:rPr>
              <a:t>for</a:t>
            </a:r>
            <a:r>
              <a:rPr lang="de-DE" sz="1500" spc="-1" dirty="0">
                <a:solidFill>
                  <a:prstClr val="black"/>
                </a:solidFill>
                <a:latin typeface="Arial"/>
              </a:rPr>
              <a:t> </a:t>
            </a:r>
            <a:r>
              <a:rPr lang="de-DE" sz="1500" spc="-1" dirty="0" err="1">
                <a:solidFill>
                  <a:prstClr val="black"/>
                </a:solidFill>
                <a:latin typeface="Arial"/>
              </a:rPr>
              <a:t>Autonomous</a:t>
            </a:r>
            <a:r>
              <a:rPr lang="de-DE" sz="1500" spc="-1" dirty="0">
                <a:solidFill>
                  <a:prstClr val="black"/>
                </a:solidFill>
                <a:latin typeface="Arial"/>
              </a:rPr>
              <a:t> Highway </a:t>
            </a:r>
            <a:r>
              <a:rPr lang="de-DE" sz="1500" spc="-1" dirty="0" err="1">
                <a:solidFill>
                  <a:prstClr val="black"/>
                </a:solidFill>
                <a:latin typeface="Arial"/>
              </a:rPr>
              <a:t>Dri­ving</a:t>
            </a:r>
            <a:r>
              <a:rPr lang="de-DE" sz="1500" spc="-1" dirty="0">
                <a:solidFill>
                  <a:prstClr val="black"/>
                </a:solidFill>
                <a:latin typeface="Arial"/>
              </a:rPr>
              <a:t>: A Unified Architecture </a:t>
            </a:r>
            <a:r>
              <a:rPr lang="de-DE" sz="1500" spc="-1" dirty="0" err="1">
                <a:solidFill>
                  <a:prstClr val="black"/>
                </a:solidFill>
                <a:latin typeface="Arial"/>
              </a:rPr>
              <a:t>for</a:t>
            </a:r>
            <a:r>
              <a:rPr lang="de-DE" sz="1500" spc="-1" dirty="0">
                <a:solidFill>
                  <a:prstClr val="black"/>
                </a:solidFill>
                <a:latin typeface="Arial"/>
              </a:rPr>
              <a:t> </a:t>
            </a:r>
            <a:r>
              <a:rPr lang="de-DE" sz="1500" spc="-1" dirty="0" err="1">
                <a:solidFill>
                  <a:prstClr val="black"/>
                </a:solidFill>
                <a:latin typeface="Arial"/>
              </a:rPr>
              <a:t>Decision­Maker</a:t>
            </a:r>
            <a:r>
              <a:rPr lang="de-DE" sz="1500" spc="-1" dirty="0">
                <a:solidFill>
                  <a:prstClr val="black"/>
                </a:solidFill>
                <a:latin typeface="Arial"/>
              </a:rPr>
              <a:t> and </a:t>
            </a:r>
            <a:r>
              <a:rPr lang="de-DE" sz="1500" spc="-1" dirty="0" err="1">
                <a:solidFill>
                  <a:prstClr val="black"/>
                </a:solidFill>
                <a:latin typeface="Arial"/>
              </a:rPr>
              <a:t>Trajectory</a:t>
            </a:r>
            <a:r>
              <a:rPr lang="de-DE" sz="1500" spc="-1" dirty="0">
                <a:solidFill>
                  <a:prstClr val="black"/>
                </a:solidFill>
                <a:latin typeface="Arial"/>
              </a:rPr>
              <a:t> Genera­tor“. </a:t>
            </a:r>
            <a:r>
              <a:rPr lang="de-DE" sz="1500" spc="-1" dirty="0" err="1">
                <a:solidFill>
                  <a:prstClr val="black"/>
                </a:solidFill>
                <a:latin typeface="Arial"/>
              </a:rPr>
              <a:t>Diss</a:t>
            </a:r>
            <a:r>
              <a:rPr lang="de-DE" sz="1500" spc="-1" dirty="0">
                <a:solidFill>
                  <a:prstClr val="black"/>
                </a:solidFill>
                <a:latin typeface="Arial"/>
              </a:rPr>
              <a:t>. Okt. 2019. URL: </a:t>
            </a:r>
            <a:r>
              <a:rPr lang="de-DE" sz="1500" spc="-1" dirty="0">
                <a:solidFill>
                  <a:prstClr val="black"/>
                </a:solidFill>
                <a:latin typeface="Arial"/>
                <a:hlinkClick r:id="rId4"/>
              </a:rPr>
              <a:t>https://www.researchgate.net/publication/340479318_Motion_Planning_for_Autonomous_Highway_Driving_A_Unified_Architecture_for_Decision-Maker_and_Trajectory_Generator</a:t>
            </a:r>
            <a:r>
              <a:rPr lang="de-DE" sz="1500" spc="-1" dirty="0">
                <a:solidFill>
                  <a:prstClr val="black"/>
                </a:solidFill>
                <a:latin typeface="Arial"/>
              </a:rPr>
              <a:t> (besucht am 29.09.2020)</a:t>
            </a:r>
          </a:p>
          <a:p>
            <a:pPr defTabSz="914309"/>
            <a:r>
              <a:rPr lang="de-DE" sz="1500" spc="-1" dirty="0">
                <a:solidFill>
                  <a:prstClr val="black"/>
                </a:solidFill>
                <a:latin typeface="Arial"/>
              </a:rPr>
              <a:t>[3] Steven </a:t>
            </a:r>
            <a:r>
              <a:rPr lang="de-DE" sz="1500" spc="-1" dirty="0" err="1">
                <a:solidFill>
                  <a:prstClr val="black"/>
                </a:solidFill>
                <a:latin typeface="Arial"/>
              </a:rPr>
              <a:t>Waslander</a:t>
            </a:r>
            <a:r>
              <a:rPr lang="de-DE" sz="1500" spc="-1" dirty="0">
                <a:solidFill>
                  <a:prstClr val="black"/>
                </a:solidFill>
                <a:latin typeface="Arial"/>
              </a:rPr>
              <a:t> Jonathan </a:t>
            </a:r>
            <a:r>
              <a:rPr lang="de-DE" sz="1500" spc="-1" dirty="0" err="1">
                <a:solidFill>
                  <a:prstClr val="black"/>
                </a:solidFill>
                <a:latin typeface="Arial"/>
              </a:rPr>
              <a:t>Kelly.Introduction</a:t>
            </a:r>
            <a:r>
              <a:rPr lang="de-DE" sz="1500" spc="-1" dirty="0">
                <a:solidFill>
                  <a:prstClr val="black"/>
                </a:solidFill>
                <a:latin typeface="Arial"/>
              </a:rPr>
              <a:t> </a:t>
            </a:r>
            <a:r>
              <a:rPr lang="de-DE" sz="1500" spc="-1" dirty="0" err="1">
                <a:solidFill>
                  <a:prstClr val="black"/>
                </a:solidFill>
                <a:latin typeface="Arial"/>
              </a:rPr>
              <a:t>to</a:t>
            </a:r>
            <a:r>
              <a:rPr lang="de-DE" sz="1500" spc="-1" dirty="0">
                <a:solidFill>
                  <a:prstClr val="black"/>
                </a:solidFill>
                <a:latin typeface="Arial"/>
              </a:rPr>
              <a:t> </a:t>
            </a:r>
            <a:r>
              <a:rPr lang="de-DE" sz="1500" spc="-1" dirty="0" err="1">
                <a:solidFill>
                  <a:prstClr val="black"/>
                </a:solidFill>
                <a:latin typeface="Arial"/>
              </a:rPr>
              <a:t>Self­Driving</a:t>
            </a:r>
            <a:r>
              <a:rPr lang="de-DE" sz="1500" spc="-1" dirty="0">
                <a:solidFill>
                  <a:prstClr val="black"/>
                </a:solidFill>
                <a:latin typeface="Arial"/>
              </a:rPr>
              <a:t> Cars,Week1, </a:t>
            </a:r>
            <a:r>
              <a:rPr lang="de-DE" sz="1500" spc="-1" dirty="0" err="1">
                <a:solidFill>
                  <a:prstClr val="black"/>
                </a:solidFill>
                <a:latin typeface="Arial"/>
              </a:rPr>
              <a:t>Lesson</a:t>
            </a:r>
            <a:r>
              <a:rPr lang="de-DE" sz="1500" spc="-1" dirty="0">
                <a:solidFill>
                  <a:prstClr val="black"/>
                </a:solidFill>
                <a:latin typeface="Arial"/>
              </a:rPr>
              <a:t> 1: </a:t>
            </a:r>
            <a:r>
              <a:rPr lang="de-DE" sz="1500" spc="-1" dirty="0" err="1">
                <a:solidFill>
                  <a:prstClr val="black"/>
                </a:solidFill>
                <a:latin typeface="Arial"/>
              </a:rPr>
              <a:t>Taxonomy</a:t>
            </a:r>
            <a:r>
              <a:rPr lang="de-DE" sz="1500" spc="-1" dirty="0">
                <a:solidFill>
                  <a:prstClr val="black"/>
                </a:solidFill>
                <a:latin typeface="Arial"/>
              </a:rPr>
              <a:t> </a:t>
            </a:r>
            <a:r>
              <a:rPr lang="de-DE" sz="1500" spc="-1" dirty="0" err="1">
                <a:solidFill>
                  <a:prstClr val="black"/>
                </a:solidFill>
                <a:latin typeface="Arial"/>
              </a:rPr>
              <a:t>of</a:t>
            </a:r>
            <a:r>
              <a:rPr lang="de-DE" sz="1500" spc="-1" dirty="0">
                <a:solidFill>
                  <a:prstClr val="black"/>
                </a:solidFill>
                <a:latin typeface="Arial"/>
              </a:rPr>
              <a:t> </a:t>
            </a:r>
            <a:r>
              <a:rPr lang="de-DE" sz="1500" spc="-1" dirty="0" err="1">
                <a:solidFill>
                  <a:prstClr val="black"/>
                </a:solidFill>
                <a:latin typeface="Arial"/>
              </a:rPr>
              <a:t>Driving</a:t>
            </a:r>
            <a:r>
              <a:rPr lang="de-DE" sz="1500" spc="-1" dirty="0">
                <a:solidFill>
                  <a:prstClr val="black"/>
                </a:solidFill>
                <a:latin typeface="Arial"/>
              </a:rPr>
              <a:t>. Techn. </a:t>
            </a:r>
            <a:r>
              <a:rPr lang="de-DE" sz="1500" spc="-1" dirty="0" err="1">
                <a:solidFill>
                  <a:prstClr val="black"/>
                </a:solidFill>
                <a:latin typeface="Arial"/>
              </a:rPr>
              <a:t>Ber</a:t>
            </a:r>
            <a:r>
              <a:rPr lang="de-DE" sz="1500" spc="-1" dirty="0">
                <a:solidFill>
                  <a:prstClr val="black"/>
                </a:solidFill>
                <a:latin typeface="Arial"/>
              </a:rPr>
              <a:t>. University </a:t>
            </a:r>
            <a:r>
              <a:rPr lang="de-DE" sz="1500" spc="-1" dirty="0" err="1">
                <a:solidFill>
                  <a:prstClr val="black"/>
                </a:solidFill>
                <a:latin typeface="Arial"/>
              </a:rPr>
              <a:t>of</a:t>
            </a:r>
            <a:r>
              <a:rPr lang="de-DE" sz="1500" spc="-1" dirty="0">
                <a:solidFill>
                  <a:prstClr val="black"/>
                </a:solidFill>
                <a:latin typeface="Arial"/>
              </a:rPr>
              <a:t> To­ronto. URL:</a:t>
            </a:r>
            <a:r>
              <a:rPr lang="de-DE" sz="1500" spc="-1" dirty="0">
                <a:solidFill>
                  <a:prstClr val="black"/>
                </a:solidFill>
                <a:latin typeface="Arial"/>
                <a:hlinkClick r:id="rId5"/>
              </a:rPr>
              <a:t>https://www.coursera.org/learn/intro-self-driving-cars/lecture/BdNR6/lesson-1-taxonomy-of-driving</a:t>
            </a:r>
            <a:r>
              <a:rPr lang="de-DE" sz="1500" spc="-1" dirty="0">
                <a:solidFill>
                  <a:prstClr val="black"/>
                </a:solidFill>
                <a:latin typeface="Arial"/>
              </a:rPr>
              <a:t> (besucht am20.09.2020) </a:t>
            </a:r>
          </a:p>
          <a:p>
            <a:pPr defTabSz="914309"/>
            <a:r>
              <a:rPr lang="de-DE" sz="1500" spc="-1" dirty="0">
                <a:solidFill>
                  <a:prstClr val="black"/>
                </a:solidFill>
                <a:latin typeface="Arial"/>
              </a:rPr>
              <a:t>[4] Steven </a:t>
            </a:r>
            <a:r>
              <a:rPr lang="de-DE" sz="1500" spc="-1" dirty="0" err="1">
                <a:solidFill>
                  <a:prstClr val="black"/>
                </a:solidFill>
                <a:latin typeface="Arial"/>
              </a:rPr>
              <a:t>Waslander</a:t>
            </a:r>
            <a:r>
              <a:rPr lang="de-DE" sz="1500" spc="-1" dirty="0">
                <a:solidFill>
                  <a:prstClr val="black"/>
                </a:solidFill>
                <a:latin typeface="Arial"/>
              </a:rPr>
              <a:t> Jonathan </a:t>
            </a:r>
            <a:r>
              <a:rPr lang="de-DE" sz="1500" spc="-1" dirty="0" err="1">
                <a:solidFill>
                  <a:prstClr val="black"/>
                </a:solidFill>
                <a:latin typeface="Arial"/>
              </a:rPr>
              <a:t>Kelly.Introduction</a:t>
            </a:r>
            <a:r>
              <a:rPr lang="de-DE" sz="1500" spc="-1" dirty="0">
                <a:solidFill>
                  <a:prstClr val="black"/>
                </a:solidFill>
                <a:latin typeface="Arial"/>
              </a:rPr>
              <a:t> </a:t>
            </a:r>
            <a:r>
              <a:rPr lang="de-DE" sz="1500" spc="-1" dirty="0" err="1">
                <a:solidFill>
                  <a:prstClr val="black"/>
                </a:solidFill>
                <a:latin typeface="Arial"/>
              </a:rPr>
              <a:t>to</a:t>
            </a:r>
            <a:r>
              <a:rPr lang="de-DE" sz="1500" spc="-1" dirty="0">
                <a:solidFill>
                  <a:prstClr val="black"/>
                </a:solidFill>
                <a:latin typeface="Arial"/>
              </a:rPr>
              <a:t> </a:t>
            </a:r>
            <a:r>
              <a:rPr lang="de-DE" sz="1500" spc="-1" dirty="0" err="1">
                <a:solidFill>
                  <a:prstClr val="black"/>
                </a:solidFill>
                <a:latin typeface="Arial"/>
              </a:rPr>
              <a:t>Self­Driving</a:t>
            </a:r>
            <a:r>
              <a:rPr lang="de-DE" sz="1500" spc="-1" dirty="0">
                <a:solidFill>
                  <a:prstClr val="black"/>
                </a:solidFill>
                <a:latin typeface="Arial"/>
              </a:rPr>
              <a:t> Cars </a:t>
            </a:r>
            <a:r>
              <a:rPr lang="de-DE" sz="1500" spc="-1" dirty="0" err="1">
                <a:solidFill>
                  <a:prstClr val="black"/>
                </a:solidFill>
                <a:latin typeface="Arial"/>
              </a:rPr>
              <a:t>byUniversity</a:t>
            </a:r>
            <a:r>
              <a:rPr lang="de-DE" sz="1500" spc="-1" dirty="0">
                <a:solidFill>
                  <a:prstClr val="black"/>
                </a:solidFill>
                <a:latin typeface="Arial"/>
              </a:rPr>
              <a:t> </a:t>
            </a:r>
            <a:r>
              <a:rPr lang="de-DE" sz="1500" spc="-1" dirty="0" err="1">
                <a:solidFill>
                  <a:prstClr val="black"/>
                </a:solidFill>
                <a:latin typeface="Arial"/>
              </a:rPr>
              <a:t>of</a:t>
            </a:r>
            <a:r>
              <a:rPr lang="de-DE" sz="1500" spc="-1" dirty="0">
                <a:solidFill>
                  <a:prstClr val="black"/>
                </a:solidFill>
                <a:latin typeface="Arial"/>
              </a:rPr>
              <a:t> Toronto. Techn. </a:t>
            </a:r>
            <a:r>
              <a:rPr lang="de-DE" sz="1500" spc="-1" dirty="0" err="1">
                <a:solidFill>
                  <a:prstClr val="black"/>
                </a:solidFill>
                <a:latin typeface="Arial"/>
              </a:rPr>
              <a:t>Ber</a:t>
            </a:r>
            <a:r>
              <a:rPr lang="de-DE" sz="1500" spc="-1" dirty="0">
                <a:solidFill>
                  <a:prstClr val="black"/>
                </a:solidFill>
                <a:latin typeface="Arial"/>
              </a:rPr>
              <a:t>. University </a:t>
            </a:r>
            <a:r>
              <a:rPr lang="de-DE" sz="1500" spc="-1" dirty="0" err="1">
                <a:solidFill>
                  <a:prstClr val="black"/>
                </a:solidFill>
                <a:latin typeface="Arial"/>
              </a:rPr>
              <a:t>of</a:t>
            </a:r>
            <a:r>
              <a:rPr lang="de-DE" sz="1500" spc="-1" dirty="0">
                <a:solidFill>
                  <a:prstClr val="black"/>
                </a:solidFill>
                <a:latin typeface="Arial"/>
              </a:rPr>
              <a:t> Toronto. URL:</a:t>
            </a:r>
            <a:r>
              <a:rPr lang="de-DE" sz="1500" spc="-1" dirty="0">
                <a:solidFill>
                  <a:prstClr val="black"/>
                </a:solidFill>
                <a:latin typeface="Arial"/>
                <a:hlinkClick r:id="rId6"/>
              </a:rPr>
              <a:t>https://www.coursera.org/learn/intro-self-driving-cars/supplement/AnLqz/glossary-of-terms</a:t>
            </a:r>
            <a:r>
              <a:rPr lang="de-DE" sz="1500" spc="-1" dirty="0">
                <a:solidFill>
                  <a:prstClr val="black"/>
                </a:solidFill>
                <a:latin typeface="Arial"/>
              </a:rPr>
              <a:t> (besucht am 20.09.2020)</a:t>
            </a:r>
          </a:p>
          <a:p>
            <a:pPr defTabSz="914309"/>
            <a:r>
              <a:rPr lang="de-DE" sz="1500" spc="-1" dirty="0">
                <a:solidFill>
                  <a:prstClr val="black"/>
                </a:solidFill>
                <a:latin typeface="Arial"/>
              </a:rPr>
              <a:t>[5] Steven </a:t>
            </a:r>
            <a:r>
              <a:rPr lang="de-DE" sz="1500" spc="-1" dirty="0" err="1">
                <a:solidFill>
                  <a:prstClr val="black"/>
                </a:solidFill>
                <a:latin typeface="Arial"/>
              </a:rPr>
              <a:t>Waslander</a:t>
            </a:r>
            <a:r>
              <a:rPr lang="de-DE" sz="1500" spc="-1" dirty="0">
                <a:solidFill>
                  <a:prstClr val="black"/>
                </a:solidFill>
                <a:latin typeface="Arial"/>
              </a:rPr>
              <a:t> Jonathan </a:t>
            </a:r>
            <a:r>
              <a:rPr lang="de-DE" sz="1500" spc="-1" dirty="0" err="1">
                <a:solidFill>
                  <a:prstClr val="black"/>
                </a:solidFill>
                <a:latin typeface="Arial"/>
              </a:rPr>
              <a:t>Kelly.Introduction</a:t>
            </a:r>
            <a:r>
              <a:rPr lang="de-DE" sz="1500" spc="-1" dirty="0">
                <a:solidFill>
                  <a:prstClr val="black"/>
                </a:solidFill>
                <a:latin typeface="Arial"/>
              </a:rPr>
              <a:t> </a:t>
            </a:r>
            <a:r>
              <a:rPr lang="de-DE" sz="1500" spc="-1" dirty="0" err="1">
                <a:solidFill>
                  <a:prstClr val="black"/>
                </a:solidFill>
                <a:latin typeface="Arial"/>
              </a:rPr>
              <a:t>to</a:t>
            </a:r>
            <a:r>
              <a:rPr lang="de-DE" sz="1500" spc="-1" dirty="0">
                <a:solidFill>
                  <a:prstClr val="black"/>
                </a:solidFill>
                <a:latin typeface="Arial"/>
              </a:rPr>
              <a:t> </a:t>
            </a:r>
            <a:r>
              <a:rPr lang="de-DE" sz="1500" spc="-1" dirty="0" err="1">
                <a:solidFill>
                  <a:prstClr val="black"/>
                </a:solidFill>
                <a:latin typeface="Arial"/>
              </a:rPr>
              <a:t>Self­Driving</a:t>
            </a:r>
            <a:r>
              <a:rPr lang="de-DE" sz="1500" spc="-1" dirty="0">
                <a:solidFill>
                  <a:prstClr val="black"/>
                </a:solidFill>
                <a:latin typeface="Arial"/>
              </a:rPr>
              <a:t> Cars,Week1, </a:t>
            </a:r>
            <a:r>
              <a:rPr lang="de-DE" sz="1500" spc="-1" dirty="0" err="1">
                <a:solidFill>
                  <a:prstClr val="black"/>
                </a:solidFill>
                <a:latin typeface="Arial"/>
              </a:rPr>
              <a:t>Lesson</a:t>
            </a:r>
            <a:r>
              <a:rPr lang="de-DE" sz="1500" spc="-1" dirty="0">
                <a:solidFill>
                  <a:prstClr val="black"/>
                </a:solidFill>
                <a:latin typeface="Arial"/>
              </a:rPr>
              <a:t> 3: </a:t>
            </a:r>
            <a:r>
              <a:rPr lang="de-DE" sz="1500" spc="-1" dirty="0" err="1">
                <a:solidFill>
                  <a:prstClr val="black"/>
                </a:solidFill>
                <a:latin typeface="Arial"/>
              </a:rPr>
              <a:t>Driving</a:t>
            </a:r>
            <a:r>
              <a:rPr lang="de-DE" sz="1500" spc="-1" dirty="0">
                <a:solidFill>
                  <a:prstClr val="black"/>
                </a:solidFill>
                <a:latin typeface="Arial"/>
              </a:rPr>
              <a:t> </a:t>
            </a:r>
            <a:r>
              <a:rPr lang="de-DE" sz="1500" spc="-1" dirty="0" err="1">
                <a:solidFill>
                  <a:prstClr val="black"/>
                </a:solidFill>
                <a:latin typeface="Arial"/>
              </a:rPr>
              <a:t>Decisions</a:t>
            </a:r>
            <a:r>
              <a:rPr lang="de-DE" sz="1500" spc="-1" dirty="0">
                <a:solidFill>
                  <a:prstClr val="black"/>
                </a:solidFill>
                <a:latin typeface="Arial"/>
              </a:rPr>
              <a:t> and Actions. Techn. </a:t>
            </a:r>
            <a:r>
              <a:rPr lang="de-DE" sz="1500" spc="-1" dirty="0" err="1">
                <a:solidFill>
                  <a:prstClr val="black"/>
                </a:solidFill>
                <a:latin typeface="Arial"/>
              </a:rPr>
              <a:t>Ber</a:t>
            </a:r>
            <a:r>
              <a:rPr lang="de-DE" sz="1500" spc="-1" dirty="0">
                <a:solidFill>
                  <a:prstClr val="black"/>
                </a:solidFill>
                <a:latin typeface="Arial"/>
              </a:rPr>
              <a:t>. </a:t>
            </a:r>
            <a:r>
              <a:rPr lang="de-DE" sz="1500" spc="-1" dirty="0" err="1">
                <a:solidFill>
                  <a:prstClr val="black"/>
                </a:solidFill>
                <a:latin typeface="Arial"/>
              </a:rPr>
              <a:t>Universityof</a:t>
            </a:r>
            <a:r>
              <a:rPr lang="de-DE" sz="1500" spc="-1" dirty="0">
                <a:solidFill>
                  <a:prstClr val="black"/>
                </a:solidFill>
                <a:latin typeface="Arial"/>
              </a:rPr>
              <a:t> Toronto. URL:</a:t>
            </a:r>
            <a:r>
              <a:rPr lang="de-DE" sz="1500" spc="-1" dirty="0">
                <a:solidFill>
                  <a:prstClr val="black"/>
                </a:solidFill>
                <a:latin typeface="Arial"/>
                <a:hlinkClick r:id="rId7"/>
              </a:rPr>
              <a:t>https://www.coursera.org/learn/intro-self-driving-cars/lecture/vPSnD/lesson-3-driving-decisions-and-actions</a:t>
            </a:r>
            <a:r>
              <a:rPr lang="de-DE" sz="1500" spc="-1" dirty="0">
                <a:solidFill>
                  <a:prstClr val="black"/>
                </a:solidFill>
                <a:latin typeface="Arial"/>
              </a:rPr>
              <a:t> (besucht am 21.09.2020).</a:t>
            </a:r>
          </a:p>
          <a:p>
            <a:pPr defTabSz="914309"/>
            <a:r>
              <a:rPr lang="de-DE" sz="1500" spc="-1" dirty="0">
                <a:solidFill>
                  <a:prstClr val="black"/>
                </a:solidFill>
                <a:latin typeface="Arial"/>
              </a:rPr>
              <a:t>[6] K.J. </a:t>
            </a:r>
            <a:r>
              <a:rPr lang="de-DE" sz="1500" spc="-1" dirty="0" err="1">
                <a:solidFill>
                  <a:prstClr val="black"/>
                </a:solidFill>
                <a:latin typeface="Arial"/>
              </a:rPr>
              <a:t>Bussemaker.Sensing</a:t>
            </a:r>
            <a:r>
              <a:rPr lang="de-DE" sz="1500" spc="-1" dirty="0">
                <a:solidFill>
                  <a:prstClr val="black"/>
                </a:solidFill>
                <a:latin typeface="Arial"/>
              </a:rPr>
              <a:t> </a:t>
            </a:r>
            <a:r>
              <a:rPr lang="de-DE" sz="1500" spc="-1" dirty="0" err="1">
                <a:solidFill>
                  <a:prstClr val="black"/>
                </a:solidFill>
                <a:latin typeface="Arial"/>
              </a:rPr>
              <a:t>requirements</a:t>
            </a:r>
            <a:r>
              <a:rPr lang="de-DE" sz="1500" spc="-1" dirty="0">
                <a:solidFill>
                  <a:prstClr val="black"/>
                </a:solidFill>
                <a:latin typeface="Arial"/>
              </a:rPr>
              <a:t> </a:t>
            </a:r>
            <a:r>
              <a:rPr lang="de-DE" sz="1500" spc="-1" dirty="0" err="1">
                <a:solidFill>
                  <a:prstClr val="black"/>
                </a:solidFill>
                <a:latin typeface="Arial"/>
              </a:rPr>
              <a:t>for</a:t>
            </a:r>
            <a:r>
              <a:rPr lang="de-DE" sz="1500" spc="-1" dirty="0">
                <a:solidFill>
                  <a:prstClr val="black"/>
                </a:solidFill>
                <a:latin typeface="Arial"/>
              </a:rPr>
              <a:t> an </a:t>
            </a:r>
            <a:r>
              <a:rPr lang="de-DE" sz="1500" spc="-1" dirty="0" err="1">
                <a:solidFill>
                  <a:prstClr val="black"/>
                </a:solidFill>
                <a:latin typeface="Arial"/>
              </a:rPr>
              <a:t>automated</a:t>
            </a:r>
            <a:r>
              <a:rPr lang="de-DE" sz="1500" spc="-1" dirty="0">
                <a:solidFill>
                  <a:prstClr val="black"/>
                </a:solidFill>
                <a:latin typeface="Arial"/>
              </a:rPr>
              <a:t> </a:t>
            </a:r>
            <a:r>
              <a:rPr lang="de-DE" sz="1500" spc="-1" dirty="0" err="1">
                <a:solidFill>
                  <a:prstClr val="black"/>
                </a:solidFill>
                <a:latin typeface="Arial"/>
              </a:rPr>
              <a:t>vehicle</a:t>
            </a:r>
            <a:r>
              <a:rPr lang="de-DE" sz="1500" spc="-1" dirty="0">
                <a:solidFill>
                  <a:prstClr val="black"/>
                </a:solidFill>
                <a:latin typeface="Arial"/>
              </a:rPr>
              <a:t> </a:t>
            </a:r>
            <a:r>
              <a:rPr lang="de-DE" sz="1500" spc="-1" dirty="0" err="1">
                <a:solidFill>
                  <a:prstClr val="black"/>
                </a:solidFill>
                <a:latin typeface="Arial"/>
              </a:rPr>
              <a:t>forhighway</a:t>
            </a:r>
            <a:r>
              <a:rPr lang="de-DE" sz="1500" spc="-1" dirty="0">
                <a:solidFill>
                  <a:prstClr val="black"/>
                </a:solidFill>
                <a:latin typeface="Arial"/>
              </a:rPr>
              <a:t> and rural </a:t>
            </a:r>
            <a:r>
              <a:rPr lang="de-DE" sz="1500" spc="-1" dirty="0" err="1">
                <a:solidFill>
                  <a:prstClr val="black"/>
                </a:solidFill>
                <a:latin typeface="Arial"/>
              </a:rPr>
              <a:t>environments</a:t>
            </a:r>
            <a:r>
              <a:rPr lang="de-DE" sz="1500" spc="-1" dirty="0">
                <a:solidFill>
                  <a:prstClr val="black"/>
                </a:solidFill>
                <a:latin typeface="Arial"/>
              </a:rPr>
              <a:t>. Techn. </a:t>
            </a:r>
            <a:r>
              <a:rPr lang="de-DE" sz="1500" spc="-1" dirty="0" err="1">
                <a:solidFill>
                  <a:prstClr val="black"/>
                </a:solidFill>
                <a:latin typeface="Arial"/>
              </a:rPr>
              <a:t>Ber</a:t>
            </a:r>
            <a:r>
              <a:rPr lang="de-DE" sz="1500" spc="-1" dirty="0">
                <a:solidFill>
                  <a:prstClr val="black"/>
                </a:solidFill>
                <a:latin typeface="Arial"/>
              </a:rPr>
              <a:t>. Technische </a:t>
            </a:r>
            <a:r>
              <a:rPr lang="de-DE" sz="1500" spc="-1" dirty="0" err="1">
                <a:solidFill>
                  <a:prstClr val="black"/>
                </a:solidFill>
                <a:latin typeface="Arial"/>
              </a:rPr>
              <a:t>UniversiteitDelft</a:t>
            </a:r>
            <a:r>
              <a:rPr lang="de-DE" sz="1500" spc="-1" dirty="0">
                <a:solidFill>
                  <a:prstClr val="black"/>
                </a:solidFill>
                <a:latin typeface="Arial"/>
              </a:rPr>
              <a:t>, 2014. URL: https://repository.tudelft.nl/islandora/object/uuid : 2ae44ea2 - e5e9 - 455c - 8481 - 8284f8494e4e ? </a:t>
            </a:r>
            <a:r>
              <a:rPr lang="de-DE" sz="1500" spc="-1" dirty="0" err="1">
                <a:solidFill>
                  <a:prstClr val="black"/>
                </a:solidFill>
                <a:latin typeface="Arial"/>
              </a:rPr>
              <a:t>collection</a:t>
            </a:r>
            <a:r>
              <a:rPr lang="de-DE" sz="1500" spc="-1" dirty="0">
                <a:solidFill>
                  <a:prstClr val="black"/>
                </a:solidFill>
                <a:latin typeface="Arial"/>
              </a:rPr>
              <a:t> = </a:t>
            </a:r>
            <a:r>
              <a:rPr lang="de-DE" sz="1500" spc="-1" dirty="0" err="1">
                <a:solidFill>
                  <a:prstClr val="black"/>
                </a:solidFill>
                <a:latin typeface="Arial"/>
              </a:rPr>
              <a:t>education</a:t>
            </a:r>
            <a:r>
              <a:rPr lang="de-DE" sz="1500" spc="-1" dirty="0">
                <a:solidFill>
                  <a:prstClr val="black"/>
                </a:solidFill>
                <a:latin typeface="Arial"/>
              </a:rPr>
              <a:t> (besucht am 22.09.2020).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0"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845A85F7-1665-49BB-ACA0-5E86225803F0}"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31</a:t>
            </a:fld>
            <a:endParaRPr lang="de-DE" sz="1300" spc="-1">
              <a:solidFill>
                <a:prstClr val="black"/>
              </a:solidFill>
              <a:latin typeface="Arial"/>
            </a:endParaRPr>
          </a:p>
        </p:txBody>
      </p:sp>
      <p:sp>
        <p:nvSpPr>
          <p:cNvPr id="281" name="CustomShape 2"/>
          <p:cNvSpPr/>
          <p:nvPr/>
        </p:nvSpPr>
        <p:spPr>
          <a:xfrm>
            <a:off x="691830" y="1006155"/>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a:solidFill>
                  <a:srgbClr val="EF181E"/>
                </a:solidFill>
                <a:latin typeface="Arial"/>
                <a:ea typeface="DejaVu Sans"/>
              </a:rPr>
              <a:t>Quellen</a:t>
            </a:r>
            <a:endParaRPr lang="de-DE" sz="2200" spc="-1">
              <a:solidFill>
                <a:prstClr val="black"/>
              </a:solidFill>
              <a:latin typeface="Arial"/>
            </a:endParaRPr>
          </a:p>
        </p:txBody>
      </p:sp>
      <p:sp>
        <p:nvSpPr>
          <p:cNvPr id="282"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a:solidFill>
                  <a:srgbClr val="0098A1"/>
                </a:solidFill>
                <a:latin typeface="Arial Narrow"/>
                <a:ea typeface="DejaVu Sans"/>
              </a:rPr>
              <a:t> Simulative Absicherung vernetzter automatisierter Fahrzeuge – Sami Dhiab - 871321</a:t>
            </a:r>
            <a:endParaRPr lang="de-DE" sz="1000" spc="-1">
              <a:solidFill>
                <a:prstClr val="black"/>
              </a:solidFill>
              <a:latin typeface="Arial"/>
            </a:endParaRPr>
          </a:p>
        </p:txBody>
      </p:sp>
      <p:sp>
        <p:nvSpPr>
          <p:cNvPr id="283"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sp>
        <p:nvSpPr>
          <p:cNvPr id="284" name="TextShape 5"/>
          <p:cNvSpPr txBox="1"/>
          <p:nvPr/>
        </p:nvSpPr>
        <p:spPr>
          <a:xfrm>
            <a:off x="734304" y="1554724"/>
            <a:ext cx="9691378" cy="786858"/>
          </a:xfrm>
          <a:prstGeom prst="rect">
            <a:avLst/>
          </a:prstGeom>
          <a:noFill/>
          <a:ln>
            <a:noFill/>
          </a:ln>
        </p:spPr>
        <p:txBody>
          <a:bodyPr lIns="89988" tIns="44994" rIns="89988" bIns="44994">
            <a:noAutofit/>
          </a:bodyPr>
          <a:lstStyle/>
          <a:p>
            <a:pPr defTabSz="914309"/>
            <a:r>
              <a:rPr lang="de-DE" sz="1600" dirty="0"/>
              <a:t>[7] </a:t>
            </a:r>
            <a:r>
              <a:rPr lang="en-US" sz="1600" dirty="0"/>
              <a:t>Steven </a:t>
            </a:r>
            <a:r>
              <a:rPr lang="en-US" sz="1600" dirty="0" err="1"/>
              <a:t>Waslander</a:t>
            </a:r>
            <a:r>
              <a:rPr lang="en-US" sz="1600" dirty="0"/>
              <a:t> Jonathan </a:t>
            </a:r>
            <a:r>
              <a:rPr lang="en-US" sz="1600" dirty="0" err="1"/>
              <a:t>Kelly.Introduction</a:t>
            </a:r>
            <a:r>
              <a:rPr lang="en-US" sz="1600" dirty="0"/>
              <a:t> to </a:t>
            </a:r>
            <a:r>
              <a:rPr lang="en-US" sz="1600" dirty="0" err="1"/>
              <a:t>Self­Driving</a:t>
            </a:r>
            <a:r>
              <a:rPr lang="en-US" sz="1600" dirty="0"/>
              <a:t> Cars,Week2, Lesson 1: Sensors and Computing Hardware. </a:t>
            </a:r>
            <a:r>
              <a:rPr lang="en-US" sz="1600" dirty="0" err="1"/>
              <a:t>Techn</a:t>
            </a:r>
            <a:r>
              <a:rPr lang="en-US" sz="1600" dirty="0"/>
              <a:t>. Ber. Uni­versity of Toronto. URL: </a:t>
            </a:r>
            <a:r>
              <a:rPr lang="en-US" sz="1600" dirty="0">
                <a:hlinkClick r:id="rId3"/>
              </a:rPr>
              <a:t>https://www.coursera.org/learn/intro-self-driving-cars/lecture/LrLty/lesson-1-sensors-and-computing-hardware</a:t>
            </a:r>
            <a:r>
              <a:rPr lang="en-US" sz="1600" dirty="0"/>
              <a:t> (besucht am 22.09.2020)</a:t>
            </a:r>
            <a:r>
              <a:rPr lang="de-DE" sz="1600" dirty="0"/>
              <a:t> </a:t>
            </a:r>
          </a:p>
          <a:p>
            <a:pPr defTabSz="914309"/>
            <a:r>
              <a:rPr lang="de-DE" sz="1400" spc="-1" dirty="0">
                <a:solidFill>
                  <a:prstClr val="black"/>
                </a:solidFill>
              </a:rPr>
              <a:t>[8] </a:t>
            </a:r>
            <a:r>
              <a:rPr lang="de-DE" sz="1600" dirty="0"/>
              <a:t>Steven </a:t>
            </a:r>
            <a:r>
              <a:rPr lang="de-DE" sz="1600" dirty="0" err="1"/>
              <a:t>Waslander</a:t>
            </a:r>
            <a:r>
              <a:rPr lang="de-DE" sz="1600" dirty="0"/>
              <a:t> Jonathan </a:t>
            </a:r>
            <a:r>
              <a:rPr lang="de-DE" sz="1600" dirty="0" err="1"/>
              <a:t>Kelly.Introduction</a:t>
            </a:r>
            <a:r>
              <a:rPr lang="de-DE" sz="1600" dirty="0"/>
              <a:t> </a:t>
            </a:r>
            <a:r>
              <a:rPr lang="de-DE" sz="1600" dirty="0" err="1"/>
              <a:t>to</a:t>
            </a:r>
            <a:r>
              <a:rPr lang="de-DE" sz="1600" dirty="0"/>
              <a:t> </a:t>
            </a:r>
            <a:r>
              <a:rPr lang="de-DE" sz="1600" dirty="0" err="1"/>
              <a:t>Self­Driving</a:t>
            </a:r>
            <a:r>
              <a:rPr lang="de-DE" sz="1600" dirty="0"/>
              <a:t> Cars,Week2, </a:t>
            </a:r>
            <a:r>
              <a:rPr lang="de-DE" sz="1600" dirty="0" err="1"/>
              <a:t>Lesson</a:t>
            </a:r>
            <a:r>
              <a:rPr lang="de-DE" sz="1600" dirty="0"/>
              <a:t> 3: Software Architecture. Techn. </a:t>
            </a:r>
            <a:r>
              <a:rPr lang="de-DE" sz="1600" dirty="0" err="1"/>
              <a:t>Ber</a:t>
            </a:r>
            <a:r>
              <a:rPr lang="de-DE" sz="1600" dirty="0"/>
              <a:t>. University </a:t>
            </a:r>
            <a:r>
              <a:rPr lang="de-DE" sz="1600" dirty="0" err="1"/>
              <a:t>of</a:t>
            </a:r>
            <a:r>
              <a:rPr lang="de-DE" sz="1600" dirty="0"/>
              <a:t> To­ronto. URL: https://www.coursera.org/learn/intro- </a:t>
            </a:r>
            <a:r>
              <a:rPr lang="de-DE" sz="1600" dirty="0" err="1"/>
              <a:t>self</a:t>
            </a:r>
            <a:r>
              <a:rPr lang="de-DE" sz="1600" dirty="0"/>
              <a:t>- </a:t>
            </a:r>
            <a:r>
              <a:rPr lang="de-DE" sz="1600" dirty="0" err="1"/>
              <a:t>driving</a:t>
            </a:r>
            <a:r>
              <a:rPr lang="de-DE" sz="1600" dirty="0"/>
              <a:t>-cars / </a:t>
            </a:r>
            <a:r>
              <a:rPr lang="de-DE" sz="1600" dirty="0" err="1"/>
              <a:t>lecture</a:t>
            </a:r>
            <a:r>
              <a:rPr lang="de-DE" sz="1600" dirty="0"/>
              <a:t> / </a:t>
            </a:r>
            <a:r>
              <a:rPr lang="de-DE" sz="1600" dirty="0" err="1"/>
              <a:t>RQCqM</a:t>
            </a:r>
            <a:r>
              <a:rPr lang="de-DE" sz="1600" dirty="0"/>
              <a:t> / </a:t>
            </a:r>
            <a:r>
              <a:rPr lang="de-DE" sz="1600" dirty="0" err="1"/>
              <a:t>lesson</a:t>
            </a:r>
            <a:r>
              <a:rPr lang="de-DE" sz="1600" dirty="0"/>
              <a:t> - 3 - </a:t>
            </a:r>
            <a:r>
              <a:rPr lang="de-DE" sz="1600" dirty="0" err="1"/>
              <a:t>software</a:t>
            </a:r>
            <a:r>
              <a:rPr lang="de-DE" sz="1600" dirty="0"/>
              <a:t> – </a:t>
            </a:r>
            <a:r>
              <a:rPr lang="de-DE" sz="1600" dirty="0" err="1"/>
              <a:t>architecture</a:t>
            </a:r>
            <a:r>
              <a:rPr lang="de-DE" sz="1600" dirty="0"/>
              <a:t>  (besucht am22.09.2020). </a:t>
            </a:r>
          </a:p>
          <a:p>
            <a:pPr defTabSz="914309"/>
            <a:r>
              <a:rPr lang="de-DE" sz="1600" dirty="0"/>
              <a:t>[9] </a:t>
            </a:r>
            <a:r>
              <a:rPr lang="en-US" sz="1600" dirty="0"/>
              <a:t>CISSP Lawrence Miller. „Connected Car For Dummies“. In: (2018).URL: </a:t>
            </a:r>
            <a:r>
              <a:rPr lang="en-US" sz="1600" dirty="0">
                <a:hlinkClick r:id="rId4"/>
              </a:rPr>
              <a:t>https://media.wiley.com/assets/7369/72/Connected_Car_FD_Qorvo_Special_Edition_9781119510901.pdf</a:t>
            </a:r>
            <a:r>
              <a:rPr lang="en-US" sz="1600" dirty="0"/>
              <a:t> (besucht am 23.09.2020).</a:t>
            </a:r>
          </a:p>
          <a:p>
            <a:pPr defTabSz="914309"/>
            <a:r>
              <a:rPr lang="en-US" sz="1600" dirty="0"/>
              <a:t>[10] CISSP Lawrence Miller. „Connected Car For Dummies“. In: (2018).URL: </a:t>
            </a:r>
            <a:r>
              <a:rPr lang="en-US" sz="1600" dirty="0">
                <a:hlinkClick r:id="rId4"/>
              </a:rPr>
              <a:t>https://media.wiley.com/assets/7369/72/Connected_Car_FD_Qorvo_Special_Edition_9781119510901.pdf</a:t>
            </a:r>
            <a:r>
              <a:rPr lang="en-US" sz="1600" dirty="0"/>
              <a:t> (besucht am 23.09.2020).</a:t>
            </a:r>
          </a:p>
          <a:p>
            <a:pPr defTabSz="914309"/>
            <a:r>
              <a:rPr lang="en-US" sz="1600" dirty="0"/>
              <a:t>[11] Neal E. </a:t>
            </a:r>
            <a:r>
              <a:rPr lang="en-US" sz="1600" dirty="0" err="1"/>
              <a:t>Boudette</a:t>
            </a:r>
            <a:r>
              <a:rPr lang="en-US" sz="1600" dirty="0"/>
              <a:t>. „Autopilot Cited in Death of Chinese Tesla </a:t>
            </a:r>
            <a:r>
              <a:rPr lang="en-US" sz="1600" dirty="0" err="1"/>
              <a:t>Driver“.In</a:t>
            </a:r>
            <a:r>
              <a:rPr lang="en-US" sz="1600" dirty="0"/>
              <a:t>: (2016). URL: </a:t>
            </a:r>
            <a:r>
              <a:rPr lang="en-US" sz="1600" dirty="0">
                <a:hlinkClick r:id="rId5"/>
              </a:rPr>
              <a:t>https://www.nytimes.com/2016/09/15/business/fatal-tesla-crash-in-china-involved-autopilot-government-tv-says.html</a:t>
            </a:r>
            <a:r>
              <a:rPr lang="en-US" sz="1600" dirty="0"/>
              <a:t> (besucht am 25.09.2020).</a:t>
            </a:r>
          </a:p>
          <a:p>
            <a:pPr defTabSz="914309"/>
            <a:r>
              <a:rPr lang="en-US" sz="1600" dirty="0"/>
              <a:t>[12] NTSB: National Transportation Safety Board. „Collision Between a </a:t>
            </a:r>
            <a:r>
              <a:rPr lang="en-US" sz="1600" dirty="0" err="1"/>
              <a:t>CarOperating</a:t>
            </a:r>
            <a:r>
              <a:rPr lang="en-US" sz="1600" dirty="0"/>
              <a:t> With Automated Vehicle Control Systems and a </a:t>
            </a:r>
            <a:r>
              <a:rPr lang="en-US" sz="1600" dirty="0" err="1"/>
              <a:t>Tractor­Semitrailer</a:t>
            </a:r>
            <a:r>
              <a:rPr lang="en-US" sz="1600" dirty="0"/>
              <a:t> Truck Near Williston, Florida May 7, 2016“. In: (2016).URL: </a:t>
            </a:r>
            <a:r>
              <a:rPr lang="en-US" sz="1600" dirty="0">
                <a:hlinkClick r:id="rId6"/>
              </a:rPr>
              <a:t>https://www.ntsb.gov/investigations/AccidentReports/Pages/AccidentReports.aspx</a:t>
            </a:r>
            <a:r>
              <a:rPr lang="en-US" sz="1600" dirty="0"/>
              <a:t> (besucht am 25.09.2020)</a:t>
            </a:r>
          </a:p>
          <a:p>
            <a:pPr defTabSz="914309"/>
            <a:endParaRPr lang="en-US" sz="16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0"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845A85F7-1665-49BB-ACA0-5E86225803F0}"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32</a:t>
            </a:fld>
            <a:endParaRPr lang="de-DE" sz="1300" spc="-1">
              <a:solidFill>
                <a:prstClr val="black"/>
              </a:solidFill>
              <a:latin typeface="Arial"/>
            </a:endParaRPr>
          </a:p>
        </p:txBody>
      </p:sp>
      <p:sp>
        <p:nvSpPr>
          <p:cNvPr id="281" name="CustomShape 2"/>
          <p:cNvSpPr/>
          <p:nvPr/>
        </p:nvSpPr>
        <p:spPr>
          <a:xfrm>
            <a:off x="691830" y="1006155"/>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a:solidFill>
                  <a:srgbClr val="EF181E"/>
                </a:solidFill>
                <a:latin typeface="Arial"/>
                <a:ea typeface="DejaVu Sans"/>
              </a:rPr>
              <a:t>Quellen</a:t>
            </a:r>
            <a:endParaRPr lang="de-DE" sz="2200" spc="-1">
              <a:solidFill>
                <a:prstClr val="black"/>
              </a:solidFill>
              <a:latin typeface="Arial"/>
            </a:endParaRPr>
          </a:p>
        </p:txBody>
      </p:sp>
      <p:sp>
        <p:nvSpPr>
          <p:cNvPr id="282"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a:solidFill>
                  <a:srgbClr val="0098A1"/>
                </a:solidFill>
                <a:latin typeface="Arial Narrow"/>
                <a:ea typeface="DejaVu Sans"/>
              </a:rPr>
              <a:t> Simulative Absicherung vernetzter automatisierter Fahrzeuge – Sami Dhiab - 871321</a:t>
            </a:r>
            <a:endParaRPr lang="de-DE" sz="1000" spc="-1">
              <a:solidFill>
                <a:prstClr val="black"/>
              </a:solidFill>
              <a:latin typeface="Arial"/>
            </a:endParaRPr>
          </a:p>
        </p:txBody>
      </p:sp>
      <p:sp>
        <p:nvSpPr>
          <p:cNvPr id="283"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sp>
        <p:nvSpPr>
          <p:cNvPr id="284" name="TextShape 5"/>
          <p:cNvSpPr txBox="1"/>
          <p:nvPr/>
        </p:nvSpPr>
        <p:spPr>
          <a:xfrm>
            <a:off x="734304" y="1554724"/>
            <a:ext cx="9691378" cy="786858"/>
          </a:xfrm>
          <a:prstGeom prst="rect">
            <a:avLst/>
          </a:prstGeom>
          <a:noFill/>
          <a:ln>
            <a:noFill/>
          </a:ln>
        </p:spPr>
        <p:txBody>
          <a:bodyPr lIns="89988" tIns="44994" rIns="89988" bIns="44994">
            <a:noAutofit/>
          </a:bodyPr>
          <a:lstStyle/>
          <a:p>
            <a:pPr defTabSz="914309"/>
            <a:r>
              <a:rPr lang="en-US" sz="1600" dirty="0"/>
              <a:t>[13] Associated Press. „Google </a:t>
            </a:r>
            <a:r>
              <a:rPr lang="en-US" sz="1600" dirty="0" err="1"/>
              <a:t>self­driving</a:t>
            </a:r>
            <a:r>
              <a:rPr lang="en-US" sz="1600" dirty="0"/>
              <a:t> car caught on video </a:t>
            </a:r>
            <a:r>
              <a:rPr lang="en-US" sz="1600" dirty="0" err="1"/>
              <a:t>collidingwith</a:t>
            </a:r>
            <a:r>
              <a:rPr lang="en-US" sz="1600" dirty="0"/>
              <a:t> bus“. In: (2016). URL: https://www.theguardian.com/technology/2016 / mar / 09 / google - self - driving - car - crash - video - accident – bus (</a:t>
            </a:r>
            <a:r>
              <a:rPr lang="en-US" sz="1600" dirty="0" err="1"/>
              <a:t>besucht</a:t>
            </a:r>
            <a:r>
              <a:rPr lang="en-US" sz="1600" dirty="0"/>
              <a:t> am 25.09.2020)</a:t>
            </a:r>
          </a:p>
          <a:p>
            <a:pPr defTabSz="914309"/>
            <a:r>
              <a:rPr lang="en-US" sz="1600" dirty="0"/>
              <a:t>[14] NTSB. „PRELIMINARY REPORT HIGHWAY HWY18MH010“. In: (2018).URL: </a:t>
            </a:r>
            <a:r>
              <a:rPr lang="en-US" sz="1600" dirty="0">
                <a:hlinkClick r:id="rId3"/>
              </a:rPr>
              <a:t>https://www.ntsb.gov/investigations/AccidentReports/Reports/HWY18MH010-prelim.pdf</a:t>
            </a:r>
            <a:r>
              <a:rPr lang="en-US" sz="1600" dirty="0"/>
              <a:t> (besucht am 25.09.2020).</a:t>
            </a:r>
          </a:p>
          <a:p>
            <a:pPr defTabSz="914309"/>
            <a:r>
              <a:rPr lang="en-US" sz="1600" dirty="0"/>
              <a:t>[15] </a:t>
            </a:r>
            <a:r>
              <a:rPr lang="en-US" sz="1600" dirty="0" err="1"/>
              <a:t>Sina</a:t>
            </a:r>
            <a:r>
              <a:rPr lang="en-US" sz="1600" dirty="0"/>
              <a:t> </a:t>
            </a:r>
            <a:r>
              <a:rPr lang="en-US" sz="1600" dirty="0" err="1"/>
              <a:t>Mohseni</a:t>
            </a:r>
            <a:r>
              <a:rPr lang="en-US" sz="1600" dirty="0"/>
              <a:t> </a:t>
            </a:r>
            <a:r>
              <a:rPr lang="en-US" sz="1600" dirty="0" err="1"/>
              <a:t>u.a.Practical</a:t>
            </a:r>
            <a:r>
              <a:rPr lang="en-US" sz="1600" dirty="0"/>
              <a:t> Solutions for Machine Learning Safety </a:t>
            </a:r>
            <a:r>
              <a:rPr lang="en-US" sz="1600" dirty="0" err="1"/>
              <a:t>inAutonomous</a:t>
            </a:r>
            <a:r>
              <a:rPr lang="en-US" sz="1600" dirty="0"/>
              <a:t> Vehicles. </a:t>
            </a:r>
            <a:r>
              <a:rPr lang="en-US" sz="1600" dirty="0" err="1"/>
              <a:t>Techn</a:t>
            </a:r>
            <a:r>
              <a:rPr lang="en-US" sz="1600" dirty="0"/>
              <a:t>. Ber. Dez. 2019. URL: https : // www.researchgate.net/publication/338115926_Practical_Solutions_for_Machine_Learning_Safety_in_Autonomous_Vehicles (besuchtam28.09.2020)</a:t>
            </a:r>
            <a:endParaRPr lang="de-DE" sz="1600" dirty="0"/>
          </a:p>
          <a:p>
            <a:pPr defTabSz="914309"/>
            <a:r>
              <a:rPr lang="de-DE" sz="1500" spc="-1" dirty="0">
                <a:solidFill>
                  <a:prstClr val="black"/>
                </a:solidFill>
                <a:latin typeface="Arial"/>
              </a:rPr>
              <a:t>[16] I</a:t>
            </a:r>
            <a:r>
              <a:rPr lang="en-US" sz="1500" spc="-1" dirty="0">
                <a:solidFill>
                  <a:prstClr val="black"/>
                </a:solidFill>
              </a:rPr>
              <a:t>SO/TC 22/SC 32.ISO 26262­1:2018 Road vehicles — Functional safe­ty. </a:t>
            </a:r>
            <a:r>
              <a:rPr lang="en-US" sz="1500" spc="-1" dirty="0" err="1">
                <a:solidFill>
                  <a:prstClr val="black"/>
                </a:solidFill>
              </a:rPr>
              <a:t>Techn</a:t>
            </a:r>
            <a:r>
              <a:rPr lang="en-US" sz="1500" spc="-1" dirty="0">
                <a:solidFill>
                  <a:prstClr val="black"/>
                </a:solidFill>
              </a:rPr>
              <a:t>. Ber. ISO. URL: </a:t>
            </a:r>
            <a:r>
              <a:rPr lang="en-US" sz="1500" spc="-1" dirty="0">
                <a:solidFill>
                  <a:prstClr val="black"/>
                </a:solidFill>
                <a:hlinkClick r:id="rId4"/>
              </a:rPr>
              <a:t>https://www.iso.org/standard/68383.html</a:t>
            </a:r>
            <a:r>
              <a:rPr lang="en-US" sz="1500" spc="-1" dirty="0">
                <a:solidFill>
                  <a:prstClr val="black"/>
                </a:solidFill>
              </a:rPr>
              <a:t> (besucht am 28.09.2020)</a:t>
            </a:r>
            <a:endParaRPr lang="de-DE" sz="1500" spc="-1" dirty="0">
              <a:solidFill>
                <a:prstClr val="black"/>
              </a:solidFill>
              <a:latin typeface="Arial"/>
            </a:endParaRPr>
          </a:p>
          <a:p>
            <a:pPr defTabSz="914309"/>
            <a:r>
              <a:rPr lang="de-DE" sz="1500" spc="-1" dirty="0">
                <a:solidFill>
                  <a:prstClr val="black"/>
                </a:solidFill>
                <a:latin typeface="Arial"/>
              </a:rPr>
              <a:t>[17] </a:t>
            </a:r>
            <a:r>
              <a:rPr lang="en-US" sz="1500" spc="-1" dirty="0">
                <a:solidFill>
                  <a:prstClr val="black"/>
                </a:solidFill>
              </a:rPr>
              <a:t>Functional Safety. URL: </a:t>
            </a:r>
            <a:r>
              <a:rPr lang="en-US" sz="1500" spc="-1" dirty="0">
                <a:solidFill>
                  <a:prstClr val="black"/>
                </a:solidFill>
                <a:hlinkClick r:id="rId5"/>
              </a:rPr>
              <a:t>https://www.kpit.com/insights/functional-safety-fusa-in-automotive-industry</a:t>
            </a:r>
            <a:r>
              <a:rPr lang="en-US" sz="1500" spc="-1" dirty="0">
                <a:solidFill>
                  <a:prstClr val="black"/>
                </a:solidFill>
              </a:rPr>
              <a:t> (</a:t>
            </a:r>
            <a:r>
              <a:rPr lang="en-US" sz="1500" spc="-1" dirty="0" err="1">
                <a:solidFill>
                  <a:prstClr val="black"/>
                </a:solidFill>
              </a:rPr>
              <a:t>besucht</a:t>
            </a:r>
            <a:r>
              <a:rPr lang="en-US" sz="1500" spc="-1" dirty="0">
                <a:solidFill>
                  <a:prstClr val="black"/>
                </a:solidFill>
              </a:rPr>
              <a:t> am 10.03.2021).</a:t>
            </a:r>
          </a:p>
          <a:p>
            <a:pPr defTabSz="914309"/>
            <a:r>
              <a:rPr lang="en-US" sz="1500" spc="-1" dirty="0">
                <a:solidFill>
                  <a:prstClr val="black"/>
                </a:solidFill>
                <a:latin typeface="Arial"/>
              </a:rPr>
              <a:t>[18] </a:t>
            </a:r>
            <a:r>
              <a:rPr lang="en-US" sz="1500" spc="-1" dirty="0">
                <a:solidFill>
                  <a:prstClr val="black"/>
                </a:solidFill>
              </a:rPr>
              <a:t>Steven </a:t>
            </a:r>
            <a:r>
              <a:rPr lang="en-US" sz="1500" spc="-1" dirty="0" err="1">
                <a:solidFill>
                  <a:prstClr val="black"/>
                </a:solidFill>
              </a:rPr>
              <a:t>Waslander</a:t>
            </a:r>
            <a:r>
              <a:rPr lang="en-US" sz="1500" spc="-1" dirty="0">
                <a:solidFill>
                  <a:prstClr val="black"/>
                </a:solidFill>
              </a:rPr>
              <a:t> Jonathan </a:t>
            </a:r>
            <a:r>
              <a:rPr lang="en-US" sz="1500" spc="-1" dirty="0" err="1">
                <a:solidFill>
                  <a:prstClr val="black"/>
                </a:solidFill>
              </a:rPr>
              <a:t>Kelly.Introduction</a:t>
            </a:r>
            <a:r>
              <a:rPr lang="en-US" sz="1500" spc="-1" dirty="0">
                <a:solidFill>
                  <a:prstClr val="black"/>
                </a:solidFill>
              </a:rPr>
              <a:t> to </a:t>
            </a:r>
            <a:r>
              <a:rPr lang="en-US" sz="1500" spc="-1" dirty="0" err="1">
                <a:solidFill>
                  <a:prstClr val="black"/>
                </a:solidFill>
              </a:rPr>
              <a:t>Self­Driving</a:t>
            </a:r>
            <a:r>
              <a:rPr lang="en-US" sz="1500" spc="-1" dirty="0">
                <a:solidFill>
                  <a:prstClr val="black"/>
                </a:solidFill>
              </a:rPr>
              <a:t> </a:t>
            </a:r>
            <a:r>
              <a:rPr lang="en-US" sz="1500" spc="-1" dirty="0" err="1">
                <a:solidFill>
                  <a:prstClr val="black"/>
                </a:solidFill>
              </a:rPr>
              <a:t>Cars,Week</a:t>
            </a:r>
            <a:r>
              <a:rPr lang="en-US" sz="1500" spc="-1" dirty="0">
                <a:solidFill>
                  <a:prstClr val="black"/>
                </a:solidFill>
              </a:rPr>
              <a:t> 3 Lesson 3: Safety Frameworks for </a:t>
            </a:r>
            <a:r>
              <a:rPr lang="en-US" sz="1500" spc="-1" dirty="0" err="1">
                <a:solidFill>
                  <a:prstClr val="black"/>
                </a:solidFill>
              </a:rPr>
              <a:t>Self­Driving</a:t>
            </a:r>
            <a:r>
              <a:rPr lang="en-US" sz="1500" spc="-1" dirty="0">
                <a:solidFill>
                  <a:prstClr val="black"/>
                </a:solidFill>
              </a:rPr>
              <a:t>, </a:t>
            </a:r>
            <a:r>
              <a:rPr lang="en-US" sz="1500" spc="-1" dirty="0" err="1">
                <a:solidFill>
                  <a:prstClr val="black"/>
                </a:solidFill>
              </a:rPr>
              <a:t>Video­Transkript.Techn</a:t>
            </a:r>
            <a:r>
              <a:rPr lang="en-US" sz="1500" spc="-1" dirty="0">
                <a:solidFill>
                  <a:prstClr val="black"/>
                </a:solidFill>
              </a:rPr>
              <a:t>. Ber. University of Toronto. URL: https://www.coursera.org/learn / intro - self - driving - cars / lecture / </a:t>
            </a:r>
            <a:r>
              <a:rPr lang="en-US" sz="1500" spc="-1" dirty="0" err="1">
                <a:solidFill>
                  <a:prstClr val="black"/>
                </a:solidFill>
              </a:rPr>
              <a:t>hCttH</a:t>
            </a:r>
            <a:r>
              <a:rPr lang="en-US" sz="1500" spc="-1" dirty="0">
                <a:solidFill>
                  <a:prstClr val="black"/>
                </a:solidFill>
              </a:rPr>
              <a:t> / lesson - 3 - safety -frameworks-for-self-driving (</a:t>
            </a:r>
            <a:r>
              <a:rPr lang="en-US" sz="1500" spc="-1" dirty="0" err="1">
                <a:solidFill>
                  <a:prstClr val="black"/>
                </a:solidFill>
              </a:rPr>
              <a:t>besucht</a:t>
            </a:r>
            <a:r>
              <a:rPr lang="en-US" sz="1500" spc="-1" dirty="0">
                <a:solidFill>
                  <a:prstClr val="black"/>
                </a:solidFill>
              </a:rPr>
              <a:t> am 28.09.2020).</a:t>
            </a:r>
            <a:endParaRPr lang="de-DE" sz="1500" spc="-1" dirty="0">
              <a:solidFill>
                <a:prstClr val="black"/>
              </a:solidFill>
              <a:latin typeface="Arial"/>
            </a:endParaRPr>
          </a:p>
        </p:txBody>
      </p:sp>
    </p:spTree>
    <p:extLst>
      <p:ext uri="{BB962C8B-B14F-4D97-AF65-F5344CB8AC3E}">
        <p14:creationId xmlns:p14="http://schemas.microsoft.com/office/powerpoint/2010/main" val="3080552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0"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845A85F7-1665-49BB-ACA0-5E86225803F0}"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33</a:t>
            </a:fld>
            <a:endParaRPr lang="de-DE" sz="1300" spc="-1">
              <a:solidFill>
                <a:prstClr val="black"/>
              </a:solidFill>
              <a:latin typeface="Arial"/>
            </a:endParaRPr>
          </a:p>
        </p:txBody>
      </p:sp>
      <p:sp>
        <p:nvSpPr>
          <p:cNvPr id="281" name="CustomShape 2"/>
          <p:cNvSpPr/>
          <p:nvPr/>
        </p:nvSpPr>
        <p:spPr>
          <a:xfrm>
            <a:off x="691830" y="1006155"/>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a:solidFill>
                  <a:srgbClr val="EF181E"/>
                </a:solidFill>
                <a:latin typeface="Arial"/>
                <a:ea typeface="DejaVu Sans"/>
              </a:rPr>
              <a:t>Quellen</a:t>
            </a:r>
            <a:endParaRPr lang="de-DE" sz="2200" spc="-1">
              <a:solidFill>
                <a:prstClr val="black"/>
              </a:solidFill>
              <a:latin typeface="Arial"/>
            </a:endParaRPr>
          </a:p>
        </p:txBody>
      </p:sp>
      <p:sp>
        <p:nvSpPr>
          <p:cNvPr id="282"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a:solidFill>
                  <a:srgbClr val="0098A1"/>
                </a:solidFill>
                <a:latin typeface="Arial Narrow"/>
                <a:ea typeface="DejaVu Sans"/>
              </a:rPr>
              <a:t> Simulative Absicherung vernetzter automatisierter Fahrzeuge – Sami Dhiab - 871321</a:t>
            </a:r>
            <a:endParaRPr lang="de-DE" sz="1000" spc="-1">
              <a:solidFill>
                <a:prstClr val="black"/>
              </a:solidFill>
              <a:latin typeface="Arial"/>
            </a:endParaRPr>
          </a:p>
        </p:txBody>
      </p:sp>
      <p:sp>
        <p:nvSpPr>
          <p:cNvPr id="283"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sp>
        <p:nvSpPr>
          <p:cNvPr id="284" name="TextShape 5"/>
          <p:cNvSpPr txBox="1"/>
          <p:nvPr/>
        </p:nvSpPr>
        <p:spPr>
          <a:xfrm>
            <a:off x="734304" y="1554724"/>
            <a:ext cx="9691378" cy="786858"/>
          </a:xfrm>
          <a:prstGeom prst="rect">
            <a:avLst/>
          </a:prstGeom>
          <a:noFill/>
          <a:ln>
            <a:noFill/>
          </a:ln>
        </p:spPr>
        <p:txBody>
          <a:bodyPr lIns="89988" tIns="44994" rIns="89988" bIns="44994">
            <a:noAutofit/>
          </a:bodyPr>
          <a:lstStyle/>
          <a:p>
            <a:pPr defTabSz="914309"/>
            <a:r>
              <a:rPr lang="en-US" sz="1600" dirty="0"/>
              <a:t>[19] National Highway Traffic Safety Administration. </a:t>
            </a:r>
            <a:r>
              <a:rPr lang="en-US" sz="1600" dirty="0">
                <a:hlinkClick r:id="rId3"/>
              </a:rPr>
              <a:t>URL:https://www.nhtsa.gov/</a:t>
            </a:r>
            <a:r>
              <a:rPr lang="en-US" sz="1600" dirty="0"/>
              <a:t> (besucht am 10.02.2021)</a:t>
            </a:r>
          </a:p>
          <a:p>
            <a:pPr defTabSz="914309"/>
            <a:r>
              <a:rPr lang="en-US" sz="1600" spc="-1" dirty="0">
                <a:solidFill>
                  <a:prstClr val="black"/>
                </a:solidFill>
                <a:latin typeface="Arial"/>
              </a:rPr>
              <a:t>[20] </a:t>
            </a:r>
            <a:r>
              <a:rPr lang="en-US" sz="1600" spc="-1" dirty="0">
                <a:solidFill>
                  <a:prstClr val="black"/>
                </a:solidFill>
              </a:rPr>
              <a:t>NHTSA. „A Framework for Automated Driving System Testable </a:t>
            </a:r>
            <a:r>
              <a:rPr lang="en-US" sz="1600" spc="-1" dirty="0" err="1">
                <a:solidFill>
                  <a:prstClr val="black"/>
                </a:solidFill>
              </a:rPr>
              <a:t>Casesand</a:t>
            </a:r>
            <a:r>
              <a:rPr lang="en-US" sz="1600" spc="-1" dirty="0">
                <a:solidFill>
                  <a:prstClr val="black"/>
                </a:solidFill>
              </a:rPr>
              <a:t> Scenarios“. In: (2018). </a:t>
            </a:r>
            <a:r>
              <a:rPr lang="en-US" sz="1600" spc="-1" dirty="0">
                <a:solidFill>
                  <a:prstClr val="black"/>
                </a:solidFill>
                <a:hlinkClick r:id="rId4"/>
              </a:rPr>
              <a:t>URL:https://www.nhtsa.gov/sites/nhtsa.dot.gov/files/documents/13882-automateddrivingsystems_092618_v1a_tag.pdf</a:t>
            </a:r>
            <a:r>
              <a:rPr lang="en-US" sz="1600" spc="-1" dirty="0">
                <a:solidFill>
                  <a:prstClr val="black"/>
                </a:solidFill>
              </a:rPr>
              <a:t> (</a:t>
            </a:r>
            <a:r>
              <a:rPr lang="en-US" sz="1600" spc="-1" dirty="0" err="1">
                <a:solidFill>
                  <a:prstClr val="black"/>
                </a:solidFill>
              </a:rPr>
              <a:t>besucht</a:t>
            </a:r>
            <a:r>
              <a:rPr lang="en-US" sz="1600" spc="-1" dirty="0">
                <a:solidFill>
                  <a:prstClr val="black"/>
                </a:solidFill>
              </a:rPr>
              <a:t> am 07.10.2020).</a:t>
            </a:r>
            <a:endParaRPr lang="en-US" sz="1600" spc="-1" dirty="0">
              <a:solidFill>
                <a:prstClr val="black"/>
              </a:solidFill>
              <a:latin typeface="Arial"/>
            </a:endParaRPr>
          </a:p>
          <a:p>
            <a:pPr defTabSz="914309"/>
            <a:r>
              <a:rPr lang="en-US" sz="1600" spc="-1" dirty="0">
                <a:solidFill>
                  <a:prstClr val="black"/>
                </a:solidFill>
                <a:latin typeface="Arial"/>
              </a:rPr>
              <a:t>[21</a:t>
            </a:r>
            <a:r>
              <a:rPr lang="en-US" sz="1600" spc="-1" dirty="0">
                <a:solidFill>
                  <a:prstClr val="black"/>
                </a:solidFill>
              </a:rPr>
              <a:t>] </a:t>
            </a:r>
            <a:r>
              <a:rPr lang="en-US" sz="1600" spc="-1" dirty="0" err="1">
                <a:solidFill>
                  <a:prstClr val="black"/>
                </a:solidFill>
              </a:rPr>
              <a:t>Deutsches</a:t>
            </a:r>
            <a:r>
              <a:rPr lang="en-US" sz="1600" spc="-1" dirty="0">
                <a:solidFill>
                  <a:prstClr val="black"/>
                </a:solidFill>
              </a:rPr>
              <a:t> </a:t>
            </a:r>
            <a:r>
              <a:rPr lang="en-US" sz="1600" spc="-1" dirty="0" err="1">
                <a:solidFill>
                  <a:prstClr val="black"/>
                </a:solidFill>
              </a:rPr>
              <a:t>Zentrum</a:t>
            </a:r>
            <a:r>
              <a:rPr lang="en-US" sz="1600" spc="-1" dirty="0">
                <a:solidFill>
                  <a:prstClr val="black"/>
                </a:solidFill>
              </a:rPr>
              <a:t> </a:t>
            </a:r>
            <a:r>
              <a:rPr lang="en-US" sz="1600" spc="-1" dirty="0" err="1">
                <a:solidFill>
                  <a:prstClr val="black"/>
                </a:solidFill>
              </a:rPr>
              <a:t>für</a:t>
            </a:r>
            <a:r>
              <a:rPr lang="en-US" sz="1600" spc="-1" dirty="0">
                <a:solidFill>
                  <a:prstClr val="black"/>
                </a:solidFill>
              </a:rPr>
              <a:t> </a:t>
            </a:r>
            <a:r>
              <a:rPr lang="en-US" sz="1600" spc="-1" dirty="0" err="1">
                <a:solidFill>
                  <a:prstClr val="black"/>
                </a:solidFill>
              </a:rPr>
              <a:t>Luft</a:t>
            </a:r>
            <a:r>
              <a:rPr lang="en-US" sz="1600" spc="-1" dirty="0">
                <a:solidFill>
                  <a:prstClr val="black"/>
                </a:solidFill>
              </a:rPr>
              <a:t>­ und </a:t>
            </a:r>
            <a:r>
              <a:rPr lang="en-US" sz="1600" spc="-1" dirty="0" err="1">
                <a:solidFill>
                  <a:prstClr val="black"/>
                </a:solidFill>
              </a:rPr>
              <a:t>Raumfahrt</a:t>
            </a:r>
            <a:r>
              <a:rPr lang="en-US" sz="1600" spc="-1" dirty="0">
                <a:solidFill>
                  <a:prstClr val="black"/>
                </a:solidFill>
              </a:rPr>
              <a:t> e. V. (DLR). „PEGASUS(Project for the Establishment of Generally Accepted quality </a:t>
            </a:r>
            <a:r>
              <a:rPr lang="en-US" sz="1600" spc="-1" dirty="0" err="1">
                <a:solidFill>
                  <a:prstClr val="black"/>
                </a:solidFill>
              </a:rPr>
              <a:t>criteria,tools</a:t>
            </a:r>
            <a:r>
              <a:rPr lang="en-US" sz="1600" spc="-1" dirty="0">
                <a:solidFill>
                  <a:prstClr val="black"/>
                </a:solidFill>
              </a:rPr>
              <a:t> and methods as well as Scenarios and Situations“. In: (2015).URL: https://www.pegasusprojekt.de/files/tmpl/Pegasus-Abschlussveranstaltung/PEGASUS-Gesamtmethode.pdf (besucht am 18.09.2020).</a:t>
            </a:r>
          </a:p>
          <a:p>
            <a:pPr defTabSz="914309"/>
            <a:r>
              <a:rPr lang="en-US" sz="1600" spc="-1" dirty="0">
                <a:solidFill>
                  <a:prstClr val="black"/>
                </a:solidFill>
                <a:latin typeface="Arial"/>
              </a:rPr>
              <a:t>[22] </a:t>
            </a:r>
            <a:r>
              <a:rPr lang="de-DE" sz="1600" spc="-1" dirty="0">
                <a:solidFill>
                  <a:prstClr val="black"/>
                </a:solidFill>
              </a:rPr>
              <a:t>Deutsches Zentrum für Luft­ und Raumfahrt e. V. (DLR). „</a:t>
            </a:r>
            <a:r>
              <a:rPr lang="de-DE" sz="1600" spc="-1" dirty="0" err="1">
                <a:solidFill>
                  <a:prstClr val="black"/>
                </a:solidFill>
              </a:rPr>
              <a:t>Eclipse</a:t>
            </a:r>
            <a:r>
              <a:rPr lang="de-DE" sz="1600" spc="-1" dirty="0">
                <a:solidFill>
                  <a:prstClr val="black"/>
                </a:solidFill>
              </a:rPr>
              <a:t> </a:t>
            </a:r>
            <a:r>
              <a:rPr lang="de-DE" sz="1600" spc="-1" dirty="0" err="1">
                <a:solidFill>
                  <a:prstClr val="black"/>
                </a:solidFill>
              </a:rPr>
              <a:t>Au­tomated</a:t>
            </a:r>
            <a:r>
              <a:rPr lang="de-DE" sz="1600" spc="-1" dirty="0">
                <a:solidFill>
                  <a:prstClr val="black"/>
                </a:solidFill>
              </a:rPr>
              <a:t> </a:t>
            </a:r>
            <a:r>
              <a:rPr lang="de-DE" sz="1600" spc="-1" dirty="0" err="1">
                <a:solidFill>
                  <a:prstClr val="black"/>
                </a:solidFill>
              </a:rPr>
              <a:t>Driving</a:t>
            </a:r>
            <a:r>
              <a:rPr lang="de-DE" sz="1600" spc="-1" dirty="0">
                <a:solidFill>
                  <a:prstClr val="black"/>
                </a:solidFill>
              </a:rPr>
              <a:t> Open Research (</a:t>
            </a:r>
            <a:r>
              <a:rPr lang="de-DE" sz="1600" spc="-1" dirty="0" err="1">
                <a:solidFill>
                  <a:prstClr val="black"/>
                </a:solidFill>
              </a:rPr>
              <a:t>ADORe</a:t>
            </a:r>
            <a:r>
              <a:rPr lang="de-DE" sz="1600" spc="-1" dirty="0">
                <a:solidFill>
                  <a:prstClr val="black"/>
                </a:solidFill>
              </a:rPr>
              <a:t>)“. In: (2017). URL: </a:t>
            </a:r>
            <a:r>
              <a:rPr lang="de-DE" sz="1600" spc="-1" dirty="0">
                <a:solidFill>
                  <a:prstClr val="black"/>
                </a:solidFill>
                <a:hlinkClick r:id="rId5"/>
              </a:rPr>
              <a:t>https://projects.eclipse.org/proposals/eclipse-automated-driving-open-research-adore</a:t>
            </a:r>
            <a:r>
              <a:rPr lang="de-DE" sz="1600" spc="-1" dirty="0">
                <a:solidFill>
                  <a:prstClr val="black"/>
                </a:solidFill>
              </a:rPr>
              <a:t> (besucht am 18.09.2020</a:t>
            </a:r>
          </a:p>
          <a:p>
            <a:pPr defTabSz="914309"/>
            <a:r>
              <a:rPr lang="de-DE" sz="1600" spc="-1" dirty="0">
                <a:solidFill>
                  <a:prstClr val="black"/>
                </a:solidFill>
                <a:latin typeface="Arial"/>
              </a:rPr>
              <a:t>[</a:t>
            </a:r>
            <a:r>
              <a:rPr lang="de-DE" sz="1600" spc="-1" dirty="0">
                <a:solidFill>
                  <a:prstClr val="black"/>
                </a:solidFill>
              </a:rPr>
              <a:t>23] Robot Operating System. URL: </a:t>
            </a:r>
            <a:r>
              <a:rPr lang="de-DE" sz="1600" spc="-1" dirty="0">
                <a:solidFill>
                  <a:prstClr val="black"/>
                </a:solidFill>
                <a:hlinkClick r:id="rId6"/>
              </a:rPr>
              <a:t>http://wiki.ros.org/Documentation</a:t>
            </a:r>
            <a:r>
              <a:rPr lang="de-DE" sz="1600" spc="-1" dirty="0">
                <a:solidFill>
                  <a:prstClr val="black"/>
                </a:solidFill>
              </a:rPr>
              <a:t> (besucht am 10.02.2021)</a:t>
            </a:r>
          </a:p>
          <a:p>
            <a:pPr defTabSz="914309"/>
            <a:r>
              <a:rPr lang="de-DE" sz="1600" spc="-1" dirty="0">
                <a:solidFill>
                  <a:prstClr val="black"/>
                </a:solidFill>
                <a:latin typeface="Arial"/>
              </a:rPr>
              <a:t>[24] </a:t>
            </a:r>
            <a:r>
              <a:rPr lang="en-US" sz="1600" spc="-1" dirty="0">
                <a:solidFill>
                  <a:prstClr val="black"/>
                </a:solidFill>
              </a:rPr>
              <a:t>Simulation of Urban </a:t>
            </a:r>
            <a:r>
              <a:rPr lang="en-US" sz="1600" spc="-1" dirty="0" err="1">
                <a:solidFill>
                  <a:prstClr val="black"/>
                </a:solidFill>
              </a:rPr>
              <a:t>MObility</a:t>
            </a:r>
            <a:r>
              <a:rPr lang="en-US" sz="1600" spc="-1" dirty="0">
                <a:solidFill>
                  <a:prstClr val="black"/>
                </a:solidFill>
              </a:rPr>
              <a:t>. </a:t>
            </a:r>
            <a:r>
              <a:rPr lang="en-US" sz="1600" spc="-1" dirty="0">
                <a:solidFill>
                  <a:prstClr val="black"/>
                </a:solidFill>
                <a:hlinkClick r:id="rId7"/>
              </a:rPr>
              <a:t>URL:https://sumo.dlr.de/docs/index.html</a:t>
            </a:r>
            <a:r>
              <a:rPr lang="en-US" sz="1600" spc="-1" dirty="0">
                <a:solidFill>
                  <a:prstClr val="black"/>
                </a:solidFill>
              </a:rPr>
              <a:t> (besucht am 10.02.2021)</a:t>
            </a:r>
            <a:endParaRPr lang="de-DE" sz="1600" spc="-1" dirty="0">
              <a:solidFill>
                <a:prstClr val="black"/>
              </a:solidFill>
              <a:latin typeface="Arial"/>
            </a:endParaRPr>
          </a:p>
          <a:p>
            <a:pPr defTabSz="914309"/>
            <a:r>
              <a:rPr lang="de-DE" sz="1600" spc="-1" dirty="0">
                <a:solidFill>
                  <a:prstClr val="black"/>
                </a:solidFill>
                <a:latin typeface="Arial"/>
              </a:rPr>
              <a:t>[25] </a:t>
            </a:r>
            <a:r>
              <a:rPr lang="en-US" sz="1600" spc="-1" dirty="0">
                <a:solidFill>
                  <a:prstClr val="black"/>
                </a:solidFill>
              </a:rPr>
              <a:t>Gitlab: The complete DevOps platform. </a:t>
            </a:r>
            <a:r>
              <a:rPr lang="en-US" sz="1600" spc="-1" dirty="0">
                <a:solidFill>
                  <a:prstClr val="black"/>
                </a:solidFill>
                <a:hlinkClick r:id="rId8"/>
              </a:rPr>
              <a:t>URL:https://about.gitlab.com/</a:t>
            </a:r>
            <a:r>
              <a:rPr lang="en-US" sz="1600" spc="-1" dirty="0">
                <a:solidFill>
                  <a:prstClr val="black"/>
                </a:solidFill>
              </a:rPr>
              <a:t> (besucht am 10.02.2021)</a:t>
            </a:r>
            <a:endParaRPr lang="de-DE" sz="1600" spc="-1" dirty="0">
              <a:solidFill>
                <a:prstClr val="black"/>
              </a:solidFill>
              <a:latin typeface="Arial"/>
            </a:endParaRPr>
          </a:p>
          <a:p>
            <a:pPr defTabSz="914309"/>
            <a:r>
              <a:rPr lang="de-DE" sz="1600" spc="-1" dirty="0">
                <a:solidFill>
                  <a:prstClr val="black"/>
                </a:solidFill>
                <a:latin typeface="Arial"/>
              </a:rPr>
              <a:t>[26] </a:t>
            </a:r>
            <a:r>
              <a:rPr lang="en-US" sz="1600" spc="-1" dirty="0">
                <a:solidFill>
                  <a:prstClr val="black"/>
                </a:solidFill>
              </a:rPr>
              <a:t>docker official website. </a:t>
            </a:r>
            <a:r>
              <a:rPr lang="en-US" sz="1600" spc="-1" dirty="0">
                <a:solidFill>
                  <a:prstClr val="black"/>
                </a:solidFill>
                <a:hlinkClick r:id="rId9"/>
              </a:rPr>
              <a:t>URL:https://www.docker.com/</a:t>
            </a:r>
            <a:r>
              <a:rPr lang="en-US" sz="1600" spc="-1" dirty="0">
                <a:solidFill>
                  <a:prstClr val="black"/>
                </a:solidFill>
              </a:rPr>
              <a:t> (besucht am10.02.2021)</a:t>
            </a:r>
            <a:endParaRPr lang="de-DE" sz="1600" spc="-1" dirty="0">
              <a:solidFill>
                <a:prstClr val="black"/>
              </a:solidFill>
              <a:latin typeface="Arial"/>
            </a:endParaRPr>
          </a:p>
          <a:p>
            <a:pPr defTabSz="914309"/>
            <a:r>
              <a:rPr lang="de-DE" sz="1600" spc="-1" dirty="0">
                <a:solidFill>
                  <a:prstClr val="black"/>
                </a:solidFill>
                <a:latin typeface="Arial"/>
              </a:rPr>
              <a:t>[</a:t>
            </a:r>
            <a:r>
              <a:rPr lang="de-DE" sz="1600" spc="-1" dirty="0">
                <a:solidFill>
                  <a:prstClr val="black"/>
                </a:solidFill>
              </a:rPr>
              <a:t>27] </a:t>
            </a:r>
            <a:r>
              <a:rPr lang="de-DE" sz="1600" spc="-1" dirty="0">
                <a:solidFill>
                  <a:prstClr val="black"/>
                </a:solidFill>
                <a:hlinkClick r:id="rId10"/>
              </a:rPr>
              <a:t>https://isocpp.org/</a:t>
            </a:r>
            <a:r>
              <a:rPr lang="de-DE" sz="1600" spc="-1" dirty="0">
                <a:solidFill>
                  <a:prstClr val="black"/>
                </a:solidFill>
              </a:rPr>
              <a:t> </a:t>
            </a:r>
            <a:endParaRPr lang="de-DE" sz="1600" spc="-1" dirty="0">
              <a:solidFill>
                <a:prstClr val="black"/>
              </a:solidFill>
              <a:latin typeface="Arial"/>
            </a:endParaRPr>
          </a:p>
          <a:p>
            <a:pPr defTabSz="914309"/>
            <a:r>
              <a:rPr lang="de-DE" sz="1600" spc="-1" dirty="0">
                <a:solidFill>
                  <a:prstClr val="black"/>
                </a:solidFill>
                <a:latin typeface="Arial"/>
              </a:rPr>
              <a:t>[</a:t>
            </a:r>
            <a:r>
              <a:rPr lang="de-DE" sz="1600" spc="-1" dirty="0">
                <a:solidFill>
                  <a:prstClr val="black"/>
                </a:solidFill>
              </a:rPr>
              <a:t>28] https://www.python.org/</a:t>
            </a:r>
            <a:endParaRPr lang="de-DE" sz="1600" spc="-1" dirty="0">
              <a:solidFill>
                <a:prstClr val="black"/>
              </a:solidFill>
              <a:latin typeface="Arial"/>
            </a:endParaRPr>
          </a:p>
          <a:p>
            <a:pPr defTabSz="914309"/>
            <a:endParaRPr lang="de-DE" sz="1500" spc="-1" dirty="0">
              <a:solidFill>
                <a:prstClr val="black"/>
              </a:solidFill>
              <a:latin typeface="Arial"/>
            </a:endParaRPr>
          </a:p>
        </p:txBody>
      </p:sp>
    </p:spTree>
    <p:extLst>
      <p:ext uri="{BB962C8B-B14F-4D97-AF65-F5344CB8AC3E}">
        <p14:creationId xmlns:p14="http://schemas.microsoft.com/office/powerpoint/2010/main" val="1563199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0"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845A85F7-1665-49BB-ACA0-5E86225803F0}"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34</a:t>
            </a:fld>
            <a:endParaRPr lang="de-DE" sz="1300" spc="-1">
              <a:solidFill>
                <a:prstClr val="black"/>
              </a:solidFill>
              <a:latin typeface="Arial"/>
            </a:endParaRPr>
          </a:p>
        </p:txBody>
      </p:sp>
      <p:sp>
        <p:nvSpPr>
          <p:cNvPr id="281" name="CustomShape 2"/>
          <p:cNvSpPr/>
          <p:nvPr/>
        </p:nvSpPr>
        <p:spPr>
          <a:xfrm>
            <a:off x="691830" y="1006155"/>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a:solidFill>
                  <a:srgbClr val="EF181E"/>
                </a:solidFill>
                <a:latin typeface="Arial"/>
                <a:ea typeface="DejaVu Sans"/>
              </a:rPr>
              <a:t>Quellen</a:t>
            </a:r>
            <a:endParaRPr lang="de-DE" sz="2200" spc="-1">
              <a:solidFill>
                <a:prstClr val="black"/>
              </a:solidFill>
              <a:latin typeface="Arial"/>
            </a:endParaRPr>
          </a:p>
        </p:txBody>
      </p:sp>
      <p:sp>
        <p:nvSpPr>
          <p:cNvPr id="282"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a:solidFill>
                  <a:srgbClr val="0098A1"/>
                </a:solidFill>
                <a:latin typeface="Arial Narrow"/>
                <a:ea typeface="DejaVu Sans"/>
              </a:rPr>
              <a:t> Simulative Absicherung vernetzter automatisierter Fahrzeuge – Sami Dhiab - 871321</a:t>
            </a:r>
            <a:endParaRPr lang="de-DE" sz="1000" spc="-1">
              <a:solidFill>
                <a:prstClr val="black"/>
              </a:solidFill>
              <a:latin typeface="Arial"/>
            </a:endParaRPr>
          </a:p>
        </p:txBody>
      </p:sp>
      <p:sp>
        <p:nvSpPr>
          <p:cNvPr id="283"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sp>
        <p:nvSpPr>
          <p:cNvPr id="284" name="TextShape 5"/>
          <p:cNvSpPr txBox="1"/>
          <p:nvPr/>
        </p:nvSpPr>
        <p:spPr>
          <a:xfrm>
            <a:off x="734304" y="1554724"/>
            <a:ext cx="9691378" cy="786858"/>
          </a:xfrm>
          <a:prstGeom prst="rect">
            <a:avLst/>
          </a:prstGeom>
          <a:noFill/>
          <a:ln>
            <a:noFill/>
          </a:ln>
        </p:spPr>
        <p:txBody>
          <a:bodyPr lIns="89988" tIns="44994" rIns="89988" bIns="44994">
            <a:noAutofit/>
          </a:bodyPr>
          <a:lstStyle/>
          <a:p>
            <a:pPr defTabSz="914309"/>
            <a:r>
              <a:rPr lang="en-US" sz="1600" dirty="0"/>
              <a:t>[19] National Highway Traffic Safety Administration. </a:t>
            </a:r>
            <a:r>
              <a:rPr lang="en-US" sz="1600" dirty="0">
                <a:hlinkClick r:id="rId3"/>
              </a:rPr>
              <a:t>URL:https://www.nhtsa.gov/</a:t>
            </a:r>
            <a:r>
              <a:rPr lang="en-US" sz="1600" dirty="0"/>
              <a:t> (besucht am 10.02.2021)</a:t>
            </a:r>
          </a:p>
          <a:p>
            <a:pPr defTabSz="914309"/>
            <a:r>
              <a:rPr lang="en-US" sz="1600" spc="-1" dirty="0">
                <a:solidFill>
                  <a:prstClr val="black"/>
                </a:solidFill>
                <a:latin typeface="Arial"/>
              </a:rPr>
              <a:t>[20] </a:t>
            </a:r>
            <a:r>
              <a:rPr lang="en-US" sz="1600" spc="-1" dirty="0">
                <a:solidFill>
                  <a:prstClr val="black"/>
                </a:solidFill>
              </a:rPr>
              <a:t>NHTSA. „A Framework for Automated Driving System Testable </a:t>
            </a:r>
            <a:r>
              <a:rPr lang="en-US" sz="1600" spc="-1" dirty="0" err="1">
                <a:solidFill>
                  <a:prstClr val="black"/>
                </a:solidFill>
              </a:rPr>
              <a:t>Casesand</a:t>
            </a:r>
            <a:r>
              <a:rPr lang="en-US" sz="1600" spc="-1" dirty="0">
                <a:solidFill>
                  <a:prstClr val="black"/>
                </a:solidFill>
              </a:rPr>
              <a:t> Scenarios“. In: (2018). </a:t>
            </a:r>
            <a:r>
              <a:rPr lang="en-US" sz="1600" spc="-1" dirty="0">
                <a:solidFill>
                  <a:prstClr val="black"/>
                </a:solidFill>
                <a:hlinkClick r:id="rId4"/>
              </a:rPr>
              <a:t>URL:https://www.nhtsa.gov/sites/nhtsa.dot.gov/files/documents/13882-automateddrivingsystems_092618_v1a_tag.pdf</a:t>
            </a:r>
            <a:r>
              <a:rPr lang="en-US" sz="1600" spc="-1" dirty="0">
                <a:solidFill>
                  <a:prstClr val="black"/>
                </a:solidFill>
              </a:rPr>
              <a:t> (</a:t>
            </a:r>
            <a:r>
              <a:rPr lang="en-US" sz="1600" spc="-1" dirty="0" err="1">
                <a:solidFill>
                  <a:prstClr val="black"/>
                </a:solidFill>
              </a:rPr>
              <a:t>besucht</a:t>
            </a:r>
            <a:r>
              <a:rPr lang="en-US" sz="1600" spc="-1" dirty="0">
                <a:solidFill>
                  <a:prstClr val="black"/>
                </a:solidFill>
              </a:rPr>
              <a:t> am 07.10.2020).</a:t>
            </a:r>
            <a:endParaRPr lang="en-US" sz="1600" spc="-1" dirty="0">
              <a:solidFill>
                <a:prstClr val="black"/>
              </a:solidFill>
              <a:latin typeface="Arial"/>
            </a:endParaRPr>
          </a:p>
          <a:p>
            <a:pPr defTabSz="914309"/>
            <a:r>
              <a:rPr lang="en-US" sz="1600" spc="-1" dirty="0">
                <a:solidFill>
                  <a:prstClr val="black"/>
                </a:solidFill>
                <a:latin typeface="Arial"/>
              </a:rPr>
              <a:t>[21</a:t>
            </a:r>
            <a:r>
              <a:rPr lang="en-US" sz="1600" spc="-1" dirty="0">
                <a:solidFill>
                  <a:prstClr val="black"/>
                </a:solidFill>
              </a:rPr>
              <a:t>] </a:t>
            </a:r>
            <a:r>
              <a:rPr lang="en-US" sz="1600" spc="-1" dirty="0" err="1">
                <a:solidFill>
                  <a:prstClr val="black"/>
                </a:solidFill>
              </a:rPr>
              <a:t>Deutsches</a:t>
            </a:r>
            <a:r>
              <a:rPr lang="en-US" sz="1600" spc="-1" dirty="0">
                <a:solidFill>
                  <a:prstClr val="black"/>
                </a:solidFill>
              </a:rPr>
              <a:t> </a:t>
            </a:r>
            <a:r>
              <a:rPr lang="en-US" sz="1600" spc="-1" dirty="0" err="1">
                <a:solidFill>
                  <a:prstClr val="black"/>
                </a:solidFill>
              </a:rPr>
              <a:t>Zentrum</a:t>
            </a:r>
            <a:r>
              <a:rPr lang="en-US" sz="1600" spc="-1" dirty="0">
                <a:solidFill>
                  <a:prstClr val="black"/>
                </a:solidFill>
              </a:rPr>
              <a:t> </a:t>
            </a:r>
            <a:r>
              <a:rPr lang="en-US" sz="1600" spc="-1" dirty="0" err="1">
                <a:solidFill>
                  <a:prstClr val="black"/>
                </a:solidFill>
              </a:rPr>
              <a:t>für</a:t>
            </a:r>
            <a:r>
              <a:rPr lang="en-US" sz="1600" spc="-1" dirty="0">
                <a:solidFill>
                  <a:prstClr val="black"/>
                </a:solidFill>
              </a:rPr>
              <a:t> </a:t>
            </a:r>
            <a:r>
              <a:rPr lang="en-US" sz="1600" spc="-1" dirty="0" err="1">
                <a:solidFill>
                  <a:prstClr val="black"/>
                </a:solidFill>
              </a:rPr>
              <a:t>Luft</a:t>
            </a:r>
            <a:r>
              <a:rPr lang="en-US" sz="1600" spc="-1" dirty="0">
                <a:solidFill>
                  <a:prstClr val="black"/>
                </a:solidFill>
              </a:rPr>
              <a:t>­ und </a:t>
            </a:r>
            <a:r>
              <a:rPr lang="en-US" sz="1600" spc="-1" dirty="0" err="1">
                <a:solidFill>
                  <a:prstClr val="black"/>
                </a:solidFill>
              </a:rPr>
              <a:t>Raumfahrt</a:t>
            </a:r>
            <a:r>
              <a:rPr lang="en-US" sz="1600" spc="-1" dirty="0">
                <a:solidFill>
                  <a:prstClr val="black"/>
                </a:solidFill>
              </a:rPr>
              <a:t> e. V. (DLR). „PEGASUS(Project for the Establishment of Generally Accepted quality </a:t>
            </a:r>
            <a:r>
              <a:rPr lang="en-US" sz="1600" spc="-1" dirty="0" err="1">
                <a:solidFill>
                  <a:prstClr val="black"/>
                </a:solidFill>
              </a:rPr>
              <a:t>criteria,tools</a:t>
            </a:r>
            <a:r>
              <a:rPr lang="en-US" sz="1600" spc="-1" dirty="0">
                <a:solidFill>
                  <a:prstClr val="black"/>
                </a:solidFill>
              </a:rPr>
              <a:t> and methods as well as Scenarios and Situations“. In: (2015).URL: https://www.pegasusprojekt.de/files/tmpl/Pegasus-Abschlussveranstaltung/PEGASUS-Gesamtmethode.pdf (besucht am 18.09.2020).</a:t>
            </a:r>
          </a:p>
          <a:p>
            <a:pPr defTabSz="914309"/>
            <a:r>
              <a:rPr lang="en-US" sz="1600" spc="-1" dirty="0">
                <a:solidFill>
                  <a:prstClr val="black"/>
                </a:solidFill>
                <a:latin typeface="Arial"/>
              </a:rPr>
              <a:t>[22] </a:t>
            </a:r>
            <a:r>
              <a:rPr lang="de-DE" sz="1600" spc="-1" dirty="0">
                <a:solidFill>
                  <a:prstClr val="black"/>
                </a:solidFill>
              </a:rPr>
              <a:t>Deutsches Zentrum für Luft­ und Raumfahrt e. V. (DLR). „</a:t>
            </a:r>
            <a:r>
              <a:rPr lang="de-DE" sz="1600" spc="-1" dirty="0" err="1">
                <a:solidFill>
                  <a:prstClr val="black"/>
                </a:solidFill>
              </a:rPr>
              <a:t>Eclipse</a:t>
            </a:r>
            <a:r>
              <a:rPr lang="de-DE" sz="1600" spc="-1" dirty="0">
                <a:solidFill>
                  <a:prstClr val="black"/>
                </a:solidFill>
              </a:rPr>
              <a:t> </a:t>
            </a:r>
            <a:r>
              <a:rPr lang="de-DE" sz="1600" spc="-1" dirty="0" err="1">
                <a:solidFill>
                  <a:prstClr val="black"/>
                </a:solidFill>
              </a:rPr>
              <a:t>Au­tomated</a:t>
            </a:r>
            <a:r>
              <a:rPr lang="de-DE" sz="1600" spc="-1" dirty="0">
                <a:solidFill>
                  <a:prstClr val="black"/>
                </a:solidFill>
              </a:rPr>
              <a:t> </a:t>
            </a:r>
            <a:r>
              <a:rPr lang="de-DE" sz="1600" spc="-1" dirty="0" err="1">
                <a:solidFill>
                  <a:prstClr val="black"/>
                </a:solidFill>
              </a:rPr>
              <a:t>Driving</a:t>
            </a:r>
            <a:r>
              <a:rPr lang="de-DE" sz="1600" spc="-1" dirty="0">
                <a:solidFill>
                  <a:prstClr val="black"/>
                </a:solidFill>
              </a:rPr>
              <a:t> Open Research (</a:t>
            </a:r>
            <a:r>
              <a:rPr lang="de-DE" sz="1600" spc="-1" dirty="0" err="1">
                <a:solidFill>
                  <a:prstClr val="black"/>
                </a:solidFill>
              </a:rPr>
              <a:t>ADORe</a:t>
            </a:r>
            <a:r>
              <a:rPr lang="de-DE" sz="1600" spc="-1" dirty="0">
                <a:solidFill>
                  <a:prstClr val="black"/>
                </a:solidFill>
              </a:rPr>
              <a:t>)“. In: (2017). URL: </a:t>
            </a:r>
            <a:r>
              <a:rPr lang="de-DE" sz="1600" spc="-1" dirty="0">
                <a:solidFill>
                  <a:prstClr val="black"/>
                </a:solidFill>
                <a:hlinkClick r:id="rId5"/>
              </a:rPr>
              <a:t>https://projects.eclipse.org/proposals/eclipse-automated-driving-open-research-adore</a:t>
            </a:r>
            <a:r>
              <a:rPr lang="de-DE" sz="1600" spc="-1" dirty="0">
                <a:solidFill>
                  <a:prstClr val="black"/>
                </a:solidFill>
              </a:rPr>
              <a:t> (besucht am 18.09.2020</a:t>
            </a:r>
          </a:p>
          <a:p>
            <a:pPr defTabSz="914309"/>
            <a:r>
              <a:rPr lang="de-DE" sz="1600" spc="-1" dirty="0">
                <a:solidFill>
                  <a:prstClr val="black"/>
                </a:solidFill>
                <a:latin typeface="Arial"/>
              </a:rPr>
              <a:t>[</a:t>
            </a:r>
            <a:r>
              <a:rPr lang="de-DE" sz="1600" spc="-1" dirty="0">
                <a:solidFill>
                  <a:prstClr val="black"/>
                </a:solidFill>
              </a:rPr>
              <a:t>23] Robot Operating System. URL: </a:t>
            </a:r>
            <a:r>
              <a:rPr lang="de-DE" sz="1600" spc="-1" dirty="0">
                <a:solidFill>
                  <a:prstClr val="black"/>
                </a:solidFill>
                <a:hlinkClick r:id="rId6"/>
              </a:rPr>
              <a:t>http://wiki.ros.org/Documentation</a:t>
            </a:r>
            <a:r>
              <a:rPr lang="de-DE" sz="1600" spc="-1" dirty="0">
                <a:solidFill>
                  <a:prstClr val="black"/>
                </a:solidFill>
              </a:rPr>
              <a:t> (besucht am 10.02.2021)</a:t>
            </a:r>
          </a:p>
          <a:p>
            <a:pPr defTabSz="914309"/>
            <a:r>
              <a:rPr lang="de-DE" sz="1600" spc="-1" dirty="0">
                <a:solidFill>
                  <a:prstClr val="black"/>
                </a:solidFill>
                <a:latin typeface="Arial"/>
              </a:rPr>
              <a:t>[24] </a:t>
            </a:r>
            <a:r>
              <a:rPr lang="en-US" sz="1600" spc="-1" dirty="0">
                <a:solidFill>
                  <a:prstClr val="black"/>
                </a:solidFill>
              </a:rPr>
              <a:t>Simulation of Urban </a:t>
            </a:r>
            <a:r>
              <a:rPr lang="en-US" sz="1600" spc="-1" dirty="0" err="1">
                <a:solidFill>
                  <a:prstClr val="black"/>
                </a:solidFill>
              </a:rPr>
              <a:t>MObility</a:t>
            </a:r>
            <a:r>
              <a:rPr lang="en-US" sz="1600" spc="-1" dirty="0">
                <a:solidFill>
                  <a:prstClr val="black"/>
                </a:solidFill>
              </a:rPr>
              <a:t>. </a:t>
            </a:r>
            <a:r>
              <a:rPr lang="en-US" sz="1600" spc="-1" dirty="0">
                <a:solidFill>
                  <a:prstClr val="black"/>
                </a:solidFill>
                <a:hlinkClick r:id="rId7"/>
              </a:rPr>
              <a:t>URL:https://sumo.dlr.de/docs/index.html</a:t>
            </a:r>
            <a:r>
              <a:rPr lang="en-US" sz="1600" spc="-1" dirty="0">
                <a:solidFill>
                  <a:prstClr val="black"/>
                </a:solidFill>
              </a:rPr>
              <a:t> (besucht am 10.02.2021)</a:t>
            </a:r>
            <a:endParaRPr lang="de-DE" sz="1600" spc="-1" dirty="0">
              <a:solidFill>
                <a:prstClr val="black"/>
              </a:solidFill>
              <a:latin typeface="Arial"/>
            </a:endParaRPr>
          </a:p>
          <a:p>
            <a:pPr defTabSz="914309"/>
            <a:r>
              <a:rPr lang="de-DE" sz="1600" spc="-1" dirty="0">
                <a:solidFill>
                  <a:prstClr val="black"/>
                </a:solidFill>
                <a:latin typeface="Arial"/>
              </a:rPr>
              <a:t>[25] </a:t>
            </a:r>
            <a:r>
              <a:rPr lang="en-US" sz="1600" spc="-1" dirty="0">
                <a:solidFill>
                  <a:prstClr val="black"/>
                </a:solidFill>
              </a:rPr>
              <a:t>Gitlab: The complete DevOps platform. </a:t>
            </a:r>
            <a:r>
              <a:rPr lang="en-US" sz="1600" spc="-1" dirty="0">
                <a:solidFill>
                  <a:prstClr val="black"/>
                </a:solidFill>
                <a:hlinkClick r:id="rId8"/>
              </a:rPr>
              <a:t>URL:https://about.gitlab.com/</a:t>
            </a:r>
            <a:r>
              <a:rPr lang="en-US" sz="1600" spc="-1" dirty="0">
                <a:solidFill>
                  <a:prstClr val="black"/>
                </a:solidFill>
              </a:rPr>
              <a:t> (besucht am 10.02.2021)</a:t>
            </a:r>
            <a:endParaRPr lang="de-DE" sz="1600" spc="-1" dirty="0">
              <a:solidFill>
                <a:prstClr val="black"/>
              </a:solidFill>
              <a:latin typeface="Arial"/>
            </a:endParaRPr>
          </a:p>
          <a:p>
            <a:pPr defTabSz="914309"/>
            <a:r>
              <a:rPr lang="de-DE" sz="1600" spc="-1" dirty="0">
                <a:solidFill>
                  <a:prstClr val="black"/>
                </a:solidFill>
                <a:latin typeface="Arial"/>
              </a:rPr>
              <a:t>[26] </a:t>
            </a:r>
            <a:r>
              <a:rPr lang="en-US" sz="1600" spc="-1" dirty="0">
                <a:solidFill>
                  <a:prstClr val="black"/>
                </a:solidFill>
              </a:rPr>
              <a:t>docker official website. </a:t>
            </a:r>
            <a:r>
              <a:rPr lang="en-US" sz="1600" spc="-1" dirty="0">
                <a:solidFill>
                  <a:prstClr val="black"/>
                </a:solidFill>
                <a:hlinkClick r:id="rId9"/>
              </a:rPr>
              <a:t>URL:https://www.docker.com/</a:t>
            </a:r>
            <a:r>
              <a:rPr lang="en-US" sz="1600" spc="-1" dirty="0">
                <a:solidFill>
                  <a:prstClr val="black"/>
                </a:solidFill>
              </a:rPr>
              <a:t> (besucht am10.02.2021)</a:t>
            </a:r>
            <a:endParaRPr lang="de-DE" sz="1600" spc="-1" dirty="0">
              <a:solidFill>
                <a:prstClr val="black"/>
              </a:solidFill>
              <a:latin typeface="Arial"/>
            </a:endParaRPr>
          </a:p>
          <a:p>
            <a:pPr defTabSz="914309"/>
            <a:r>
              <a:rPr lang="de-DE" sz="1600" spc="-1" dirty="0">
                <a:solidFill>
                  <a:prstClr val="black"/>
                </a:solidFill>
                <a:latin typeface="Arial"/>
              </a:rPr>
              <a:t>[</a:t>
            </a:r>
            <a:r>
              <a:rPr lang="de-DE" sz="1600" spc="-1" dirty="0">
                <a:solidFill>
                  <a:prstClr val="black"/>
                </a:solidFill>
              </a:rPr>
              <a:t>27] </a:t>
            </a:r>
            <a:r>
              <a:rPr lang="de-DE" sz="1600" spc="-1" dirty="0">
                <a:solidFill>
                  <a:prstClr val="black"/>
                </a:solidFill>
                <a:hlinkClick r:id="rId10"/>
              </a:rPr>
              <a:t>https://isocpp.org/</a:t>
            </a:r>
            <a:r>
              <a:rPr lang="de-DE" sz="1600" spc="-1" dirty="0">
                <a:solidFill>
                  <a:prstClr val="black"/>
                </a:solidFill>
              </a:rPr>
              <a:t> </a:t>
            </a:r>
            <a:endParaRPr lang="de-DE" sz="1600" spc="-1" dirty="0">
              <a:solidFill>
                <a:prstClr val="black"/>
              </a:solidFill>
              <a:latin typeface="Arial"/>
            </a:endParaRPr>
          </a:p>
          <a:p>
            <a:pPr defTabSz="914309"/>
            <a:r>
              <a:rPr lang="de-DE" sz="1600" spc="-1" dirty="0">
                <a:solidFill>
                  <a:prstClr val="black"/>
                </a:solidFill>
                <a:latin typeface="Arial"/>
              </a:rPr>
              <a:t>[</a:t>
            </a:r>
            <a:r>
              <a:rPr lang="de-DE" sz="1600" spc="-1" dirty="0">
                <a:solidFill>
                  <a:prstClr val="black"/>
                </a:solidFill>
              </a:rPr>
              <a:t>28] </a:t>
            </a:r>
            <a:r>
              <a:rPr lang="de-DE" sz="1600" spc="-1" dirty="0">
                <a:solidFill>
                  <a:prstClr val="black"/>
                </a:solidFill>
                <a:hlinkClick r:id="rId11"/>
              </a:rPr>
              <a:t>https://www.python.org/</a:t>
            </a:r>
            <a:endParaRPr lang="de-DE" sz="1600" spc="-1" dirty="0">
              <a:solidFill>
                <a:prstClr val="black"/>
              </a:solidFill>
            </a:endParaRPr>
          </a:p>
          <a:p>
            <a:pPr defTabSz="914309"/>
            <a:r>
              <a:rPr lang="de-DE" sz="1600" spc="-1" dirty="0">
                <a:solidFill>
                  <a:prstClr val="black"/>
                </a:solidFill>
                <a:latin typeface="Arial"/>
              </a:rPr>
              <a:t>[29] </a:t>
            </a:r>
            <a:r>
              <a:rPr lang="en-US" sz="1600" spc="-1" dirty="0">
                <a:solidFill>
                  <a:prstClr val="black"/>
                </a:solidFill>
              </a:rPr>
              <a:t>Model Checking. </a:t>
            </a:r>
            <a:r>
              <a:rPr lang="en-US" sz="1600" spc="-1" dirty="0">
                <a:solidFill>
                  <a:prstClr val="black"/>
                </a:solidFill>
                <a:hlinkClick r:id="rId12"/>
              </a:rPr>
              <a:t>URL:https://dewiki.de/Lexikon/Model_Checking</a:t>
            </a:r>
            <a:r>
              <a:rPr lang="en-US" sz="1600" spc="-1" dirty="0">
                <a:solidFill>
                  <a:prstClr val="black"/>
                </a:solidFill>
              </a:rPr>
              <a:t> (be­sucht am 16.02.2021)</a:t>
            </a:r>
            <a:endParaRPr lang="de-DE" sz="1600" spc="-1" dirty="0">
              <a:solidFill>
                <a:prstClr val="black"/>
              </a:solidFill>
              <a:latin typeface="Arial"/>
            </a:endParaRPr>
          </a:p>
          <a:p>
            <a:pPr defTabSz="914309"/>
            <a:endParaRPr lang="de-DE" sz="1500" spc="-1" dirty="0">
              <a:solidFill>
                <a:prstClr val="black"/>
              </a:solidFill>
              <a:latin typeface="Arial"/>
            </a:endParaRPr>
          </a:p>
        </p:txBody>
      </p:sp>
    </p:spTree>
    <p:extLst>
      <p:ext uri="{BB962C8B-B14F-4D97-AF65-F5344CB8AC3E}">
        <p14:creationId xmlns:p14="http://schemas.microsoft.com/office/powerpoint/2010/main" val="587106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0"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845A85F7-1665-49BB-ACA0-5E86225803F0}"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35</a:t>
            </a:fld>
            <a:endParaRPr lang="de-DE" sz="1300" spc="-1">
              <a:solidFill>
                <a:prstClr val="black"/>
              </a:solidFill>
              <a:latin typeface="Arial"/>
            </a:endParaRPr>
          </a:p>
        </p:txBody>
      </p:sp>
      <p:sp>
        <p:nvSpPr>
          <p:cNvPr id="281" name="CustomShape 2"/>
          <p:cNvSpPr/>
          <p:nvPr/>
        </p:nvSpPr>
        <p:spPr>
          <a:xfrm>
            <a:off x="691830" y="1006155"/>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a:solidFill>
                  <a:srgbClr val="EF181E"/>
                </a:solidFill>
                <a:latin typeface="Arial"/>
                <a:ea typeface="DejaVu Sans"/>
              </a:rPr>
              <a:t>Quellen</a:t>
            </a:r>
            <a:endParaRPr lang="de-DE" sz="2200" spc="-1">
              <a:solidFill>
                <a:prstClr val="black"/>
              </a:solidFill>
              <a:latin typeface="Arial"/>
            </a:endParaRPr>
          </a:p>
        </p:txBody>
      </p:sp>
      <p:sp>
        <p:nvSpPr>
          <p:cNvPr id="282"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a:solidFill>
                  <a:srgbClr val="0098A1"/>
                </a:solidFill>
                <a:latin typeface="Arial Narrow"/>
                <a:ea typeface="DejaVu Sans"/>
              </a:rPr>
              <a:t> Simulative Absicherung vernetzter automatisierter Fahrzeuge – Sami Dhiab - 871321</a:t>
            </a:r>
            <a:endParaRPr lang="de-DE" sz="1000" spc="-1">
              <a:solidFill>
                <a:prstClr val="black"/>
              </a:solidFill>
              <a:latin typeface="Arial"/>
            </a:endParaRPr>
          </a:p>
        </p:txBody>
      </p:sp>
      <p:sp>
        <p:nvSpPr>
          <p:cNvPr id="283"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sp>
        <p:nvSpPr>
          <p:cNvPr id="284" name="TextShape 5"/>
          <p:cNvSpPr txBox="1"/>
          <p:nvPr/>
        </p:nvSpPr>
        <p:spPr>
          <a:xfrm>
            <a:off x="734304" y="1554724"/>
            <a:ext cx="9691378" cy="786858"/>
          </a:xfrm>
          <a:prstGeom prst="rect">
            <a:avLst/>
          </a:prstGeom>
          <a:noFill/>
          <a:ln>
            <a:noFill/>
          </a:ln>
        </p:spPr>
        <p:txBody>
          <a:bodyPr lIns="89988" tIns="44994" rIns="89988" bIns="44994">
            <a:noAutofit/>
          </a:bodyPr>
          <a:lstStyle/>
          <a:p>
            <a:pPr defTabSz="914309"/>
            <a:r>
              <a:rPr lang="de-DE" sz="1600" dirty="0"/>
              <a:t>[30] </a:t>
            </a:r>
            <a:r>
              <a:rPr lang="en-US" sz="1600" dirty="0"/>
              <a:t>Reactive Systems: Kripke Structures. </a:t>
            </a:r>
            <a:r>
              <a:rPr lang="en-US" sz="1600" dirty="0">
                <a:hlinkClick r:id="rId3"/>
              </a:rPr>
              <a:t>URL: https://pymodelchecking.readthedocs.io/en/latest/models.html#kripke-structures</a:t>
            </a:r>
            <a:r>
              <a:rPr lang="en-US" sz="1600" dirty="0"/>
              <a:t> (besucht am21.02.2021).</a:t>
            </a:r>
            <a:endParaRPr lang="de-DE" sz="1600" spc="-1" dirty="0">
              <a:solidFill>
                <a:prstClr val="black"/>
              </a:solidFill>
              <a:latin typeface="Arial"/>
            </a:endParaRPr>
          </a:p>
          <a:p>
            <a:pPr defTabSz="914309"/>
            <a:r>
              <a:rPr lang="de-DE" sz="1500" spc="-1" dirty="0">
                <a:solidFill>
                  <a:prstClr val="black"/>
                </a:solidFill>
                <a:latin typeface="Arial"/>
              </a:rPr>
              <a:t>[31] </a:t>
            </a:r>
            <a:r>
              <a:rPr lang="en-US" sz="1500" spc="-1" dirty="0">
                <a:solidFill>
                  <a:prstClr val="black"/>
                </a:solidFill>
              </a:rPr>
              <a:t>Kripke structure (model checking). URL: </a:t>
            </a:r>
            <a:r>
              <a:rPr lang="en-US" sz="1500" spc="-1" dirty="0">
                <a:solidFill>
                  <a:prstClr val="black"/>
                </a:solidFill>
                <a:hlinkClick r:id="rId4"/>
              </a:rPr>
              <a:t>https://en.wikipedia.org/wiki/Kripke_structure_(model_checking)</a:t>
            </a:r>
            <a:r>
              <a:rPr lang="en-US" sz="1500" spc="-1" dirty="0">
                <a:solidFill>
                  <a:prstClr val="black"/>
                </a:solidFill>
              </a:rPr>
              <a:t> (besucht am 21.02.2021)</a:t>
            </a:r>
            <a:endParaRPr lang="de-DE" sz="1500" spc="-1" dirty="0">
              <a:solidFill>
                <a:prstClr val="black"/>
              </a:solidFill>
              <a:latin typeface="Arial"/>
            </a:endParaRPr>
          </a:p>
          <a:p>
            <a:pPr defTabSz="914309"/>
            <a:r>
              <a:rPr lang="de-DE" sz="1500" spc="-1" dirty="0">
                <a:solidFill>
                  <a:prstClr val="black"/>
                </a:solidFill>
                <a:latin typeface="Arial"/>
              </a:rPr>
              <a:t>[32] </a:t>
            </a:r>
            <a:r>
              <a:rPr lang="en-US" sz="1500" spc="-1" dirty="0" err="1">
                <a:solidFill>
                  <a:prstClr val="black"/>
                </a:solidFill>
              </a:rPr>
              <a:t>pyModelChecking</a:t>
            </a:r>
            <a:r>
              <a:rPr lang="en-US" sz="1500" spc="-1" dirty="0">
                <a:solidFill>
                  <a:prstClr val="black"/>
                </a:solidFill>
              </a:rPr>
              <a:t>: Logics. URL: </a:t>
            </a:r>
            <a:r>
              <a:rPr lang="en-US" sz="1500" spc="-1" dirty="0">
                <a:solidFill>
                  <a:prstClr val="black"/>
                </a:solidFill>
                <a:hlinkClick r:id="rId5"/>
              </a:rPr>
              <a:t>https://pymodelchecking.readthedocs.io/en/latest/logics.html</a:t>
            </a:r>
            <a:r>
              <a:rPr lang="en-US" sz="1500" spc="-1" dirty="0">
                <a:solidFill>
                  <a:prstClr val="black"/>
                </a:solidFill>
              </a:rPr>
              <a:t> (besucht am 21.02.2021)</a:t>
            </a:r>
            <a:endParaRPr lang="de-DE" sz="1500" spc="-1" dirty="0">
              <a:solidFill>
                <a:prstClr val="black"/>
              </a:solidFill>
              <a:latin typeface="Arial"/>
            </a:endParaRPr>
          </a:p>
          <a:p>
            <a:pPr defTabSz="914309"/>
            <a:r>
              <a:rPr lang="de-DE" sz="1500" spc="-1" dirty="0">
                <a:solidFill>
                  <a:prstClr val="black"/>
                </a:solidFill>
                <a:latin typeface="Arial"/>
              </a:rPr>
              <a:t>[33</a:t>
            </a:r>
            <a:r>
              <a:rPr lang="de-DE" sz="1500" spc="-1" dirty="0">
                <a:solidFill>
                  <a:prstClr val="black"/>
                </a:solidFill>
              </a:rPr>
              <a:t>] Computational </a:t>
            </a:r>
            <a:r>
              <a:rPr lang="de-DE" sz="1500" spc="-1" dirty="0" err="1">
                <a:solidFill>
                  <a:prstClr val="black"/>
                </a:solidFill>
              </a:rPr>
              <a:t>Tree</a:t>
            </a:r>
            <a:r>
              <a:rPr lang="de-DE" sz="1500" spc="-1" dirty="0">
                <a:solidFill>
                  <a:prstClr val="black"/>
                </a:solidFill>
              </a:rPr>
              <a:t> </a:t>
            </a:r>
            <a:r>
              <a:rPr lang="de-DE" sz="1500" spc="-1" dirty="0" err="1">
                <a:solidFill>
                  <a:prstClr val="black"/>
                </a:solidFill>
              </a:rPr>
              <a:t>Logic</a:t>
            </a:r>
            <a:r>
              <a:rPr lang="de-DE" sz="1500" spc="-1" dirty="0">
                <a:solidFill>
                  <a:prstClr val="black"/>
                </a:solidFill>
              </a:rPr>
              <a:t>. URL: https : / / de . </a:t>
            </a:r>
            <a:r>
              <a:rPr lang="de-DE" sz="1500" spc="-1" dirty="0" err="1">
                <a:solidFill>
                  <a:prstClr val="black"/>
                </a:solidFill>
              </a:rPr>
              <a:t>wikipedia</a:t>
            </a:r>
            <a:r>
              <a:rPr lang="de-DE" sz="1500" spc="-1" dirty="0">
                <a:solidFill>
                  <a:prstClr val="black"/>
                </a:solidFill>
              </a:rPr>
              <a:t> . </a:t>
            </a:r>
            <a:r>
              <a:rPr lang="de-DE" sz="1500" spc="-1" dirty="0" err="1">
                <a:solidFill>
                  <a:prstClr val="black"/>
                </a:solidFill>
              </a:rPr>
              <a:t>org</a:t>
            </a:r>
            <a:r>
              <a:rPr lang="de-DE" sz="1500" spc="-1" dirty="0">
                <a:solidFill>
                  <a:prstClr val="black"/>
                </a:solidFill>
              </a:rPr>
              <a:t> / </a:t>
            </a:r>
            <a:r>
              <a:rPr lang="de-DE" sz="1500" spc="-1" dirty="0" err="1">
                <a:solidFill>
                  <a:prstClr val="black"/>
                </a:solidFill>
              </a:rPr>
              <a:t>wiki</a:t>
            </a:r>
            <a:r>
              <a:rPr lang="de-DE" sz="1500" spc="-1" dirty="0">
                <a:solidFill>
                  <a:prstClr val="black"/>
                </a:solidFill>
              </a:rPr>
              <a:t> /</a:t>
            </a:r>
            <a:r>
              <a:rPr lang="de-DE" sz="1500" spc="-1" dirty="0" err="1">
                <a:solidFill>
                  <a:prstClr val="black"/>
                </a:solidFill>
              </a:rPr>
              <a:t>Computation_Tree_Logic</a:t>
            </a:r>
            <a:r>
              <a:rPr lang="de-DE" sz="1500" spc="-1" dirty="0">
                <a:solidFill>
                  <a:prstClr val="black"/>
                </a:solidFill>
              </a:rPr>
              <a:t> (besucht am 19.02.2021).</a:t>
            </a:r>
          </a:p>
          <a:p>
            <a:pPr defTabSz="914309"/>
            <a:r>
              <a:rPr lang="de-DE" sz="1500" spc="-1" dirty="0">
                <a:solidFill>
                  <a:prstClr val="black"/>
                </a:solidFill>
                <a:latin typeface="Arial"/>
              </a:rPr>
              <a:t>[34] </a:t>
            </a:r>
            <a:r>
              <a:rPr lang="en-US" sz="1500" spc="-1" dirty="0">
                <a:solidFill>
                  <a:prstClr val="black"/>
                </a:solidFill>
              </a:rPr>
              <a:t>Mariner 1 destroyed due to code error, July 22, 1962</a:t>
            </a:r>
          </a:p>
          <a:p>
            <a:pPr defTabSz="914309"/>
            <a:r>
              <a:rPr lang="de-DE" sz="1500" spc="-1" dirty="0">
                <a:solidFill>
                  <a:prstClr val="black"/>
                </a:solidFill>
                <a:hlinkClick r:id="rId6"/>
              </a:rPr>
              <a:t>https://www.edn.com/mariner-1-destroyed-due-to-code-error-july-22-1962/</a:t>
            </a:r>
            <a:r>
              <a:rPr lang="de-DE" sz="1500" spc="-1" dirty="0">
                <a:solidFill>
                  <a:prstClr val="black"/>
                </a:solidFill>
              </a:rPr>
              <a:t> (besucht am 21.06.2021).</a:t>
            </a:r>
          </a:p>
          <a:p>
            <a:pPr defTabSz="914309"/>
            <a:r>
              <a:rPr lang="de-DE" sz="1500" spc="-1" dirty="0">
                <a:solidFill>
                  <a:prstClr val="black"/>
                </a:solidFill>
                <a:latin typeface="Arial"/>
              </a:rPr>
              <a:t>[35] </a:t>
            </a:r>
            <a:r>
              <a:rPr lang="en-US" sz="1500" spc="-1" dirty="0">
                <a:solidFill>
                  <a:prstClr val="black"/>
                </a:solidFill>
              </a:rPr>
              <a:t>Setting up CARLA Simulator for the </a:t>
            </a:r>
            <a:r>
              <a:rPr lang="en-US" sz="1500" spc="-1" dirty="0" err="1">
                <a:solidFill>
                  <a:prstClr val="black"/>
                </a:solidFill>
              </a:rPr>
              <a:t>Self­Driving</a:t>
            </a:r>
            <a:r>
              <a:rPr lang="en-US" sz="1500" spc="-1" dirty="0">
                <a:solidFill>
                  <a:prstClr val="black"/>
                </a:solidFill>
              </a:rPr>
              <a:t> Cars </a:t>
            </a:r>
            <a:r>
              <a:rPr lang="en-US" sz="1500" spc="-1" dirty="0" err="1">
                <a:solidFill>
                  <a:prstClr val="black"/>
                </a:solidFill>
              </a:rPr>
              <a:t>Specialization.URL:https</a:t>
            </a:r>
            <a:r>
              <a:rPr lang="en-US" sz="1500" spc="-1" dirty="0">
                <a:solidFill>
                  <a:prstClr val="black"/>
                </a:solidFill>
              </a:rPr>
              <a:t> : / / medium . </a:t>
            </a:r>
            <a:r>
              <a:rPr lang="en-US" sz="1500" spc="-1" dirty="0" err="1">
                <a:solidFill>
                  <a:prstClr val="black"/>
                </a:solidFill>
              </a:rPr>
              <a:t>datadriveninvestor</a:t>
            </a:r>
            <a:r>
              <a:rPr lang="en-US" sz="1500" spc="-1" dirty="0">
                <a:solidFill>
                  <a:prstClr val="black"/>
                </a:solidFill>
              </a:rPr>
              <a:t> . com / setting - up - </a:t>
            </a:r>
            <a:r>
              <a:rPr lang="en-US" sz="1500" spc="-1" dirty="0" err="1">
                <a:solidFill>
                  <a:prstClr val="black"/>
                </a:solidFill>
              </a:rPr>
              <a:t>carla</a:t>
            </a:r>
            <a:r>
              <a:rPr lang="en-US" sz="1500" spc="-1" dirty="0">
                <a:solidFill>
                  <a:prstClr val="black"/>
                </a:solidFill>
              </a:rPr>
              <a:t> -simulator- for- the- self- driving- cars- specialization- d38d4f6a0486 (</a:t>
            </a:r>
            <a:r>
              <a:rPr lang="en-US" sz="1500" spc="-1" dirty="0" err="1">
                <a:solidFill>
                  <a:prstClr val="black"/>
                </a:solidFill>
              </a:rPr>
              <a:t>besucht</a:t>
            </a:r>
            <a:r>
              <a:rPr lang="en-US" sz="1500" spc="-1" dirty="0">
                <a:solidFill>
                  <a:prstClr val="black"/>
                </a:solidFill>
              </a:rPr>
              <a:t> am 12.03.2021)</a:t>
            </a:r>
            <a:endParaRPr lang="de-DE" sz="1500" spc="-1" dirty="0">
              <a:solidFill>
                <a:prstClr val="black"/>
              </a:solidFill>
              <a:latin typeface="Arial"/>
            </a:endParaRPr>
          </a:p>
          <a:p>
            <a:pPr defTabSz="914309"/>
            <a:endParaRPr lang="de-DE" sz="1500" spc="-1" dirty="0">
              <a:solidFill>
                <a:prstClr val="black"/>
              </a:solidFill>
              <a:latin typeface="Arial"/>
            </a:endParaRPr>
          </a:p>
        </p:txBody>
      </p:sp>
    </p:spTree>
    <p:extLst>
      <p:ext uri="{BB962C8B-B14F-4D97-AF65-F5344CB8AC3E}">
        <p14:creationId xmlns:p14="http://schemas.microsoft.com/office/powerpoint/2010/main" val="1077846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0"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845A85F7-1665-49BB-ACA0-5E86225803F0}"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36</a:t>
            </a:fld>
            <a:endParaRPr lang="de-DE" sz="1300" spc="-1">
              <a:solidFill>
                <a:prstClr val="black"/>
              </a:solidFill>
              <a:latin typeface="Arial"/>
            </a:endParaRPr>
          </a:p>
        </p:txBody>
      </p:sp>
      <p:sp>
        <p:nvSpPr>
          <p:cNvPr id="281" name="CustomShape 2"/>
          <p:cNvSpPr/>
          <p:nvPr/>
        </p:nvSpPr>
        <p:spPr>
          <a:xfrm>
            <a:off x="3741740" y="3001923"/>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ea typeface="DejaVu Sans"/>
              </a:rPr>
              <a:t>Vielen Dank für die Aufmerksamkeit</a:t>
            </a:r>
            <a:endParaRPr lang="de-DE" sz="2200" spc="-1" dirty="0">
              <a:solidFill>
                <a:prstClr val="black"/>
              </a:solidFill>
              <a:latin typeface="Arial"/>
            </a:endParaRPr>
          </a:p>
        </p:txBody>
      </p:sp>
      <p:sp>
        <p:nvSpPr>
          <p:cNvPr id="282"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a:solidFill>
                  <a:srgbClr val="0098A1"/>
                </a:solidFill>
                <a:latin typeface="Arial Narrow"/>
                <a:ea typeface="DejaVu Sans"/>
              </a:rPr>
              <a:t> Simulative Absicherung vernetzter automatisierter Fahrzeuge – Sami Dhiab - 871321</a:t>
            </a:r>
            <a:endParaRPr lang="de-DE" sz="1000" spc="-1">
              <a:solidFill>
                <a:prstClr val="black"/>
              </a:solidFill>
              <a:latin typeface="Arial"/>
            </a:endParaRPr>
          </a:p>
        </p:txBody>
      </p:sp>
      <p:sp>
        <p:nvSpPr>
          <p:cNvPr id="283"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sp>
        <p:nvSpPr>
          <p:cNvPr id="284" name="TextShape 5"/>
          <p:cNvSpPr txBox="1"/>
          <p:nvPr/>
        </p:nvSpPr>
        <p:spPr>
          <a:xfrm>
            <a:off x="734304" y="1554724"/>
            <a:ext cx="9691378" cy="786858"/>
          </a:xfrm>
          <a:prstGeom prst="rect">
            <a:avLst/>
          </a:prstGeom>
          <a:noFill/>
          <a:ln>
            <a:noFill/>
          </a:ln>
        </p:spPr>
        <p:txBody>
          <a:bodyPr lIns="89988" tIns="44994" rIns="89988" bIns="44994">
            <a:noAutofit/>
          </a:bodyPr>
          <a:lstStyle/>
          <a:p>
            <a:pPr defTabSz="914309"/>
            <a:endParaRPr lang="de-DE" sz="1500" spc="-1" dirty="0">
              <a:solidFill>
                <a:prstClr val="black"/>
              </a:solidFill>
              <a:latin typeface="Arial"/>
            </a:endParaRPr>
          </a:p>
        </p:txBody>
      </p:sp>
    </p:spTree>
    <p:extLst>
      <p:ext uri="{BB962C8B-B14F-4D97-AF65-F5344CB8AC3E}">
        <p14:creationId xmlns:p14="http://schemas.microsoft.com/office/powerpoint/2010/main" val="2739564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0"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234F072A-B732-48B8-A2ED-B71DB28DD22C}"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4</a:t>
            </a:fld>
            <a:endParaRPr lang="de-DE" sz="1300" spc="-1">
              <a:solidFill>
                <a:prstClr val="black"/>
              </a:solidFill>
              <a:latin typeface="Arial"/>
            </a:endParaRPr>
          </a:p>
        </p:txBody>
      </p:sp>
      <p:sp>
        <p:nvSpPr>
          <p:cNvPr id="241" name="CustomShape 2"/>
          <p:cNvSpPr/>
          <p:nvPr/>
        </p:nvSpPr>
        <p:spPr>
          <a:xfrm>
            <a:off x="691830" y="1006155"/>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a:solidFill>
                  <a:srgbClr val="EF181E"/>
                </a:solidFill>
                <a:latin typeface="Arial"/>
                <a:ea typeface="DejaVu Sans"/>
              </a:rPr>
              <a:t>Stand der Technik</a:t>
            </a:r>
            <a:endParaRPr lang="de-DE" sz="2200" spc="-1">
              <a:solidFill>
                <a:prstClr val="black"/>
              </a:solidFill>
              <a:latin typeface="Arial"/>
            </a:endParaRPr>
          </a:p>
        </p:txBody>
      </p:sp>
      <p:sp>
        <p:nvSpPr>
          <p:cNvPr id="242"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a:solidFill>
                  <a:srgbClr val="0098A1"/>
                </a:solidFill>
                <a:latin typeface="Arial Narrow"/>
                <a:ea typeface="DejaVu Sans"/>
              </a:rPr>
              <a:t> Simulative Absicherung vernetzter automatisierter Fahrzeuge – Sami Dhiab - 871321</a:t>
            </a:r>
            <a:endParaRPr lang="de-DE" sz="1000" spc="-1">
              <a:solidFill>
                <a:prstClr val="black"/>
              </a:solidFill>
              <a:latin typeface="Arial"/>
            </a:endParaRPr>
          </a:p>
        </p:txBody>
      </p:sp>
      <p:sp>
        <p:nvSpPr>
          <p:cNvPr id="243"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pic>
        <p:nvPicPr>
          <p:cNvPr id="244" name="Zeitplan für die Entwicklung von autonomen Fahrzeugen" descr="Fig. 1. Zeitplan für die Entwicklung von autonomen Fahrzeugen from:&#10;AdnanQayyumu.a.„SecuringConnected AutonomousVehicles:Chal­lenges Posed by Adversarial Machine Learning and The Way Forward“.In: (Mai 2019). URL:https://arxiv.org/pdf/1905.12762.pdf(besuchtam 20.09.2020)"/>
          <p:cNvPicPr/>
          <p:nvPr/>
        </p:nvPicPr>
        <p:blipFill>
          <a:blip r:embed="rId3"/>
          <a:stretch/>
        </p:blipFill>
        <p:spPr>
          <a:xfrm>
            <a:off x="7222819" y="798462"/>
            <a:ext cx="4088348" cy="5210682"/>
          </a:xfrm>
          <a:prstGeom prst="rect">
            <a:avLst/>
          </a:prstGeom>
          <a:ln>
            <a:noFill/>
          </a:ln>
        </p:spPr>
      </p:pic>
      <p:sp>
        <p:nvSpPr>
          <p:cNvPr id="245" name="CustomShape 5"/>
          <p:cNvSpPr/>
          <p:nvPr/>
        </p:nvSpPr>
        <p:spPr>
          <a:xfrm>
            <a:off x="7819981" y="6100932"/>
            <a:ext cx="3158229" cy="716307"/>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a:solidFill>
                  <a:srgbClr val="000000"/>
                </a:solidFill>
                <a:latin typeface="Calibri"/>
              </a:rPr>
              <a:t>Abb1. Zeitplan für die Entwicklung von autonomen Fahrzeugen[1]</a:t>
            </a:r>
            <a:endParaRPr lang="de-DE" sz="1400" spc="-1">
              <a:solidFill>
                <a:prstClr val="black"/>
              </a:solidFill>
              <a:latin typeface="Arial"/>
            </a:endParaRPr>
          </a:p>
        </p:txBody>
      </p:sp>
      <p:pic>
        <p:nvPicPr>
          <p:cNvPr id="246" name="Grafik 245"/>
          <p:cNvPicPr/>
          <p:nvPr/>
        </p:nvPicPr>
        <p:blipFill>
          <a:blip r:embed="rId4"/>
          <a:stretch/>
        </p:blipFill>
        <p:spPr>
          <a:xfrm>
            <a:off x="348794" y="2103293"/>
            <a:ext cx="6690809" cy="3003809"/>
          </a:xfrm>
          <a:prstGeom prst="rect">
            <a:avLst/>
          </a:prstGeom>
          <a:ln>
            <a:noFill/>
          </a:ln>
        </p:spPr>
      </p:pic>
      <p:sp>
        <p:nvSpPr>
          <p:cNvPr id="247" name="CustomShape 6"/>
          <p:cNvSpPr/>
          <p:nvPr/>
        </p:nvSpPr>
        <p:spPr>
          <a:xfrm>
            <a:off x="881525" y="5552364"/>
            <a:ext cx="6066650" cy="299121"/>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a:solidFill>
                  <a:srgbClr val="000000"/>
                </a:solidFill>
                <a:latin typeface="Calibri"/>
              </a:rPr>
              <a:t>Abb2. Automatisierungsstufen nach SAE [1]</a:t>
            </a:r>
            <a:endParaRPr lang="de-DE" sz="1400" spc="-1">
              <a:solidFill>
                <a:prstClr val="black"/>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8"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8566EF38-EF11-4596-93E5-DA0C8E7E2B63}"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5</a:t>
            </a:fld>
            <a:endParaRPr lang="de-DE" sz="1300" spc="-1">
              <a:solidFill>
                <a:prstClr val="black"/>
              </a:solidFill>
              <a:latin typeface="Arial"/>
            </a:endParaRPr>
          </a:p>
        </p:txBody>
      </p:sp>
      <p:sp>
        <p:nvSpPr>
          <p:cNvPr id="249" name="CustomShape 2"/>
          <p:cNvSpPr/>
          <p:nvPr/>
        </p:nvSpPr>
        <p:spPr>
          <a:xfrm>
            <a:off x="691830" y="1006155"/>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a:solidFill>
                  <a:srgbClr val="EF181E"/>
                </a:solidFill>
                <a:latin typeface="Arial"/>
                <a:ea typeface="DejaVu Sans"/>
              </a:rPr>
              <a:t>Stand der Technik</a:t>
            </a:r>
            <a:endParaRPr lang="de-DE" sz="2200" spc="-1">
              <a:solidFill>
                <a:prstClr val="black"/>
              </a:solidFill>
              <a:latin typeface="Arial"/>
            </a:endParaRPr>
          </a:p>
        </p:txBody>
      </p:sp>
      <p:sp>
        <p:nvSpPr>
          <p:cNvPr id="250"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a:solidFill>
                  <a:srgbClr val="0098A1"/>
                </a:solidFill>
                <a:latin typeface="Arial Narrow"/>
                <a:ea typeface="DejaVu Sans"/>
              </a:rPr>
              <a:t> Simulative Absicherung vernetzter automatisierter Fahrzeuge – Sami Dhiab - 871321</a:t>
            </a:r>
            <a:endParaRPr lang="de-DE" sz="1000" spc="-1">
              <a:solidFill>
                <a:prstClr val="black"/>
              </a:solidFill>
              <a:latin typeface="Arial"/>
            </a:endParaRPr>
          </a:p>
        </p:txBody>
      </p:sp>
      <p:sp>
        <p:nvSpPr>
          <p:cNvPr id="251"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sp>
        <p:nvSpPr>
          <p:cNvPr id="252" name="CustomShape 5"/>
          <p:cNvSpPr/>
          <p:nvPr/>
        </p:nvSpPr>
        <p:spPr>
          <a:xfrm>
            <a:off x="7819981" y="6100932"/>
            <a:ext cx="3158229" cy="716307"/>
          </a:xfrm>
          <a:prstGeom prst="rect">
            <a:avLst/>
          </a:prstGeom>
          <a:noFill/>
          <a:ln>
            <a:noFill/>
          </a:ln>
        </p:spPr>
        <p:style>
          <a:lnRef idx="0">
            <a:scrgbClr r="0" g="0" b="0"/>
          </a:lnRef>
          <a:fillRef idx="0">
            <a:scrgbClr r="0" g="0" b="0"/>
          </a:fillRef>
          <a:effectRef idx="0">
            <a:scrgbClr r="0" g="0" b="0"/>
          </a:effectRef>
          <a:fontRef idx="minor"/>
        </p:style>
      </p:sp>
      <p:sp>
        <p:nvSpPr>
          <p:cNvPr id="253" name="CustomShape 6"/>
          <p:cNvSpPr/>
          <p:nvPr/>
        </p:nvSpPr>
        <p:spPr>
          <a:xfrm>
            <a:off x="8777097" y="5303276"/>
            <a:ext cx="6066650" cy="299121"/>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a:solidFill>
                  <a:srgbClr val="000000"/>
                </a:solidFill>
                <a:latin typeface="Calibri"/>
              </a:rPr>
              <a:t>Abb3. Die Fahraufgabe [2]</a:t>
            </a:r>
            <a:endParaRPr lang="de-DE" sz="1400" spc="-1">
              <a:solidFill>
                <a:prstClr val="black"/>
              </a:solidFill>
              <a:latin typeface="Arial"/>
            </a:endParaRPr>
          </a:p>
        </p:txBody>
      </p:sp>
      <p:pic>
        <p:nvPicPr>
          <p:cNvPr id="254" name="Grafik 253"/>
          <p:cNvPicPr/>
          <p:nvPr/>
        </p:nvPicPr>
        <p:blipFill>
          <a:blip r:embed="rId3"/>
          <a:stretch/>
        </p:blipFill>
        <p:spPr>
          <a:xfrm>
            <a:off x="3185945" y="3930055"/>
            <a:ext cx="5408296" cy="2594182"/>
          </a:xfrm>
          <a:prstGeom prst="rect">
            <a:avLst/>
          </a:prstGeom>
          <a:ln>
            <a:noFill/>
          </a:ln>
        </p:spPr>
      </p:pic>
      <p:sp>
        <p:nvSpPr>
          <p:cNvPr id="255" name="TextShape 7"/>
          <p:cNvSpPr txBox="1"/>
          <p:nvPr/>
        </p:nvSpPr>
        <p:spPr>
          <a:xfrm>
            <a:off x="7588532" y="1280440"/>
            <a:ext cx="4114264" cy="3188825"/>
          </a:xfrm>
          <a:prstGeom prst="rect">
            <a:avLst/>
          </a:prstGeom>
          <a:noFill/>
          <a:ln>
            <a:noFill/>
          </a:ln>
        </p:spPr>
        <p:txBody>
          <a:bodyPr lIns="89988" tIns="44994" rIns="89988" bIns="44994">
            <a:noAutofit/>
          </a:bodyPr>
          <a:lstStyle/>
          <a:p>
            <a:pPr defTabSz="914309">
              <a:buClr>
                <a:srgbClr val="000000"/>
              </a:buClr>
            </a:pPr>
            <a:r>
              <a:rPr lang="de-DE" sz="2000" u="sng" spc="-1" dirty="0">
                <a:solidFill>
                  <a:prstClr val="black"/>
                </a:solidFill>
                <a:latin typeface="Arial"/>
              </a:rPr>
              <a:t>4. Die Fahraufgabe:</a:t>
            </a:r>
            <a:endParaRPr lang="de-DE" sz="2000" spc="-1" dirty="0">
              <a:solidFill>
                <a:prstClr val="black"/>
              </a:solidFill>
              <a:latin typeface="Arial"/>
            </a:endParaRPr>
          </a:p>
          <a:p>
            <a:pPr marL="431957" lvl="1" indent="-215978" defTabSz="914309">
              <a:buClr>
                <a:srgbClr val="000000"/>
              </a:buClr>
              <a:buFont typeface="StarSymbol"/>
              <a:buAutoNum type="arabicPeriod"/>
            </a:pPr>
            <a:r>
              <a:rPr lang="de-DE" spc="-1" dirty="0" err="1">
                <a:solidFill>
                  <a:prstClr val="black"/>
                </a:solidFill>
                <a:highlight>
                  <a:srgbClr val="00FF00"/>
                </a:highlight>
                <a:latin typeface="Arial"/>
              </a:rPr>
              <a:t>Perception</a:t>
            </a:r>
            <a:r>
              <a:rPr lang="de-DE" spc="-1" dirty="0">
                <a:solidFill>
                  <a:prstClr val="black"/>
                </a:solidFill>
                <a:latin typeface="Arial"/>
              </a:rPr>
              <a:t>: Wahrnehmung der Umgebung und Identifizierung der Objekte [3]</a:t>
            </a:r>
          </a:p>
          <a:p>
            <a:pPr marL="431957" lvl="1" indent="-215978" defTabSz="914309">
              <a:buClr>
                <a:srgbClr val="000000"/>
              </a:buClr>
              <a:buFont typeface="StarSymbol"/>
              <a:buAutoNum type="arabicPeriod"/>
            </a:pPr>
            <a:r>
              <a:rPr lang="de-DE" spc="-1" dirty="0">
                <a:solidFill>
                  <a:prstClr val="black"/>
                </a:solidFill>
                <a:latin typeface="Arial"/>
              </a:rPr>
              <a:t> </a:t>
            </a:r>
            <a:r>
              <a:rPr lang="de-DE" spc="-1" dirty="0" err="1">
                <a:solidFill>
                  <a:prstClr val="black"/>
                </a:solidFill>
                <a:highlight>
                  <a:srgbClr val="00FF00"/>
                </a:highlight>
                <a:latin typeface="Arial"/>
              </a:rPr>
              <a:t>Planning</a:t>
            </a:r>
            <a:r>
              <a:rPr lang="de-DE" spc="-1" dirty="0">
                <a:solidFill>
                  <a:prstClr val="black"/>
                </a:solidFill>
                <a:latin typeface="Arial"/>
              </a:rPr>
              <a:t>: Planen eine Trajektorie von A nach B und langfristige Entscheidungen [3]</a:t>
            </a:r>
          </a:p>
          <a:p>
            <a:pPr marL="431957" lvl="1" indent="-215978" defTabSz="914309">
              <a:buClr>
                <a:srgbClr val="000000"/>
              </a:buClr>
              <a:buFont typeface="StarSymbol"/>
              <a:buAutoNum type="arabicPeriod"/>
            </a:pPr>
            <a:r>
              <a:rPr lang="de-DE" spc="-1" dirty="0">
                <a:solidFill>
                  <a:prstClr val="black"/>
                </a:solidFill>
                <a:latin typeface="Arial"/>
              </a:rPr>
              <a:t> </a:t>
            </a:r>
            <a:r>
              <a:rPr lang="de-DE" spc="-1" dirty="0">
                <a:solidFill>
                  <a:prstClr val="black"/>
                </a:solidFill>
                <a:highlight>
                  <a:srgbClr val="00FF00"/>
                </a:highlight>
                <a:latin typeface="Arial"/>
              </a:rPr>
              <a:t>Control</a:t>
            </a:r>
            <a:r>
              <a:rPr lang="de-DE" spc="-1" dirty="0">
                <a:solidFill>
                  <a:prstClr val="black"/>
                </a:solidFill>
                <a:latin typeface="Arial"/>
              </a:rPr>
              <a:t>: kurzfristige Entscheidungen in Bezug auf Lenkung, Bremsen, und Beschleunigung werden getroffen [3]</a:t>
            </a:r>
          </a:p>
        </p:txBody>
      </p:sp>
      <p:sp>
        <p:nvSpPr>
          <p:cNvPr id="256" name="TextShape 8"/>
          <p:cNvSpPr txBox="1"/>
          <p:nvPr/>
        </p:nvSpPr>
        <p:spPr>
          <a:xfrm>
            <a:off x="731425" y="1754138"/>
            <a:ext cx="4114264" cy="2450201"/>
          </a:xfrm>
          <a:prstGeom prst="rect">
            <a:avLst/>
          </a:prstGeom>
          <a:noFill/>
          <a:ln>
            <a:noFill/>
          </a:ln>
        </p:spPr>
        <p:txBody>
          <a:bodyPr lIns="89988" tIns="44994" rIns="89988" bIns="44994">
            <a:noAutofit/>
          </a:bodyPr>
          <a:lstStyle/>
          <a:p>
            <a:pPr defTabSz="914309">
              <a:buClr>
                <a:srgbClr val="000000"/>
              </a:buClr>
            </a:pPr>
            <a:r>
              <a:rPr lang="de-DE" sz="2200" u="sng" spc="-1" dirty="0">
                <a:solidFill>
                  <a:prstClr val="black"/>
                </a:solidFill>
                <a:latin typeface="Arial"/>
              </a:rPr>
              <a:t>Begriffe</a:t>
            </a:r>
            <a:r>
              <a:rPr lang="de-DE" sz="2200" spc="-1" dirty="0">
                <a:solidFill>
                  <a:prstClr val="black"/>
                </a:solidFill>
                <a:latin typeface="Arial"/>
              </a:rPr>
              <a:t>:</a:t>
            </a:r>
          </a:p>
          <a:p>
            <a:pPr marL="215978" indent="-215978" defTabSz="914309">
              <a:buClr>
                <a:srgbClr val="000000"/>
              </a:buClr>
              <a:buFont typeface="StarSymbol"/>
              <a:buAutoNum type="arabicPeriod"/>
            </a:pPr>
            <a:r>
              <a:rPr lang="de-DE" spc="-1" dirty="0">
                <a:solidFill>
                  <a:prstClr val="black"/>
                </a:solidFill>
                <a:highlight>
                  <a:srgbClr val="FFFF00"/>
                </a:highlight>
                <a:latin typeface="Arial"/>
              </a:rPr>
              <a:t>Ego</a:t>
            </a:r>
            <a:r>
              <a:rPr lang="de-DE" spc="-1" dirty="0">
                <a:solidFill>
                  <a:prstClr val="black"/>
                </a:solidFill>
                <a:latin typeface="Arial"/>
              </a:rPr>
              <a:t> </a:t>
            </a:r>
            <a:r>
              <a:rPr lang="de-DE" spc="-1" dirty="0" err="1">
                <a:solidFill>
                  <a:prstClr val="black"/>
                </a:solidFill>
                <a:latin typeface="Arial"/>
              </a:rPr>
              <a:t>bzw</a:t>
            </a:r>
            <a:r>
              <a:rPr lang="de-DE" spc="-1" dirty="0">
                <a:solidFill>
                  <a:prstClr val="black"/>
                </a:solidFill>
                <a:latin typeface="Arial"/>
              </a:rPr>
              <a:t> Ego-Fahrzeug: das automatisierte Fahrzeug [4]</a:t>
            </a:r>
          </a:p>
          <a:p>
            <a:pPr marL="215978" indent="-215978" defTabSz="914309">
              <a:buClr>
                <a:srgbClr val="000000"/>
              </a:buClr>
              <a:buFont typeface="StarSymbol"/>
              <a:buAutoNum type="arabicPeriod"/>
            </a:pPr>
            <a:r>
              <a:rPr lang="de-DE" spc="-1" dirty="0">
                <a:solidFill>
                  <a:prstClr val="black"/>
                </a:solidFill>
                <a:highlight>
                  <a:srgbClr val="FFFF00"/>
                </a:highlight>
                <a:latin typeface="Arial"/>
              </a:rPr>
              <a:t>ODD</a:t>
            </a:r>
            <a:r>
              <a:rPr lang="de-DE" spc="-1" baseline="33000" dirty="0">
                <a:solidFill>
                  <a:prstClr val="black"/>
                </a:solidFill>
                <a:highlight>
                  <a:srgbClr val="FFFF00"/>
                </a:highlight>
                <a:latin typeface="Arial"/>
              </a:rPr>
              <a:t>1</a:t>
            </a:r>
            <a:r>
              <a:rPr lang="de-DE" spc="-1" dirty="0">
                <a:solidFill>
                  <a:prstClr val="black"/>
                </a:solidFill>
                <a:latin typeface="Arial"/>
              </a:rPr>
              <a:t>: Betriebsbedingungen; die Umgebung, die Fahrbahnstruktur und die Tageszeit.. [3]</a:t>
            </a:r>
          </a:p>
          <a:p>
            <a:pPr marL="215978" indent="-215978" defTabSz="914309">
              <a:buClr>
                <a:srgbClr val="000000"/>
              </a:buClr>
              <a:buFont typeface="StarSymbol"/>
              <a:buAutoNum type="arabicPeriod"/>
            </a:pPr>
            <a:r>
              <a:rPr lang="de-DE" spc="-1" dirty="0">
                <a:solidFill>
                  <a:prstClr val="black"/>
                </a:solidFill>
                <a:highlight>
                  <a:srgbClr val="FFFF00"/>
                </a:highlight>
                <a:latin typeface="Arial"/>
              </a:rPr>
              <a:t>OEDR</a:t>
            </a:r>
            <a:r>
              <a:rPr lang="de-DE" spc="-1" baseline="33000" dirty="0">
                <a:solidFill>
                  <a:prstClr val="black"/>
                </a:solidFill>
                <a:highlight>
                  <a:srgbClr val="FFFF00"/>
                </a:highlight>
                <a:latin typeface="Arial"/>
              </a:rPr>
              <a:t>2</a:t>
            </a:r>
            <a:r>
              <a:rPr lang="de-DE" spc="-1" dirty="0">
                <a:solidFill>
                  <a:prstClr val="black"/>
                </a:solidFill>
                <a:latin typeface="Arial"/>
              </a:rPr>
              <a:t>:  Objekte und Ereignisse zu erkennen und angemessen darauf reagieren zu können [3]</a:t>
            </a:r>
          </a:p>
        </p:txBody>
      </p:sp>
      <p:sp>
        <p:nvSpPr>
          <p:cNvPr id="257" name="TextShape 9"/>
          <p:cNvSpPr txBox="1"/>
          <p:nvPr/>
        </p:nvSpPr>
        <p:spPr>
          <a:xfrm>
            <a:off x="91428" y="5851845"/>
            <a:ext cx="4937117" cy="557927"/>
          </a:xfrm>
          <a:prstGeom prst="rect">
            <a:avLst/>
          </a:prstGeom>
          <a:noFill/>
          <a:ln>
            <a:noFill/>
          </a:ln>
        </p:spPr>
        <p:txBody>
          <a:bodyPr lIns="89988" tIns="44994" rIns="89988" bIns="44994">
            <a:noAutofit/>
          </a:bodyPr>
          <a:lstStyle/>
          <a:p>
            <a:pPr defTabSz="914309"/>
            <a:r>
              <a:rPr lang="de-DE" spc="-1" baseline="33000" dirty="0">
                <a:solidFill>
                  <a:prstClr val="black"/>
                </a:solidFill>
                <a:latin typeface="Arial"/>
              </a:rPr>
              <a:t>1</a:t>
            </a:r>
            <a:r>
              <a:rPr lang="de-DE" sz="1500" spc="-1" dirty="0">
                <a:solidFill>
                  <a:prstClr val="black"/>
                </a:solidFill>
                <a:latin typeface="Arial"/>
              </a:rPr>
              <a:t>Operational Design Domain</a:t>
            </a:r>
            <a:endParaRPr lang="de-DE" sz="1500" spc="-1" baseline="33000" dirty="0">
              <a:solidFill>
                <a:prstClr val="black"/>
              </a:solidFill>
              <a:latin typeface="Arial"/>
            </a:endParaRPr>
          </a:p>
          <a:p>
            <a:pPr defTabSz="914309"/>
            <a:r>
              <a:rPr lang="de-DE" sz="1500" spc="-1" baseline="33000" dirty="0">
                <a:solidFill>
                  <a:prstClr val="black"/>
                </a:solidFill>
                <a:latin typeface="Arial"/>
              </a:rPr>
              <a:t>2</a:t>
            </a:r>
            <a:r>
              <a:rPr lang="de-DE" sz="1500" spc="-1" dirty="0">
                <a:solidFill>
                  <a:prstClr val="black"/>
                </a:solidFill>
                <a:latin typeface="Arial"/>
              </a:rPr>
              <a:t>Object and Event </a:t>
            </a:r>
            <a:r>
              <a:rPr lang="de-DE" sz="1500" spc="-1" dirty="0" err="1">
                <a:solidFill>
                  <a:prstClr val="black"/>
                </a:solidFill>
                <a:latin typeface="Arial"/>
              </a:rPr>
              <a:t>Detection</a:t>
            </a:r>
            <a:r>
              <a:rPr lang="de-DE" sz="1500" spc="-1" dirty="0">
                <a:solidFill>
                  <a:prstClr val="black"/>
                </a:solidFill>
                <a:latin typeface="Arial"/>
              </a:rPr>
              <a:t> and Response</a:t>
            </a:r>
            <a:endParaRPr lang="de-DE" sz="1500" spc="-1" baseline="33000" dirty="0">
              <a:solidFill>
                <a:prstClr val="black"/>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58"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05BE1EB6-5332-4202-8CBE-F5290F398688}"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6</a:t>
            </a:fld>
            <a:endParaRPr lang="de-DE" sz="1300" spc="-1">
              <a:solidFill>
                <a:prstClr val="black"/>
              </a:solidFill>
              <a:latin typeface="Arial"/>
            </a:endParaRPr>
          </a:p>
        </p:txBody>
      </p:sp>
      <p:sp>
        <p:nvSpPr>
          <p:cNvPr id="259" name="CustomShape 2"/>
          <p:cNvSpPr/>
          <p:nvPr/>
        </p:nvSpPr>
        <p:spPr>
          <a:xfrm>
            <a:off x="691830" y="1006155"/>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a:solidFill>
                  <a:srgbClr val="EF181E"/>
                </a:solidFill>
                <a:latin typeface="Arial"/>
                <a:ea typeface="DejaVu Sans"/>
              </a:rPr>
              <a:t>Stand der Technik</a:t>
            </a:r>
            <a:endParaRPr lang="de-DE" sz="2200" spc="-1">
              <a:solidFill>
                <a:prstClr val="black"/>
              </a:solidFill>
              <a:latin typeface="Arial"/>
            </a:endParaRPr>
          </a:p>
        </p:txBody>
      </p:sp>
      <p:sp>
        <p:nvSpPr>
          <p:cNvPr id="260"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a:solidFill>
                  <a:srgbClr val="0098A1"/>
                </a:solidFill>
                <a:latin typeface="Arial Narrow"/>
                <a:ea typeface="DejaVu Sans"/>
              </a:rPr>
              <a:t> Simulative Absicherung vernetzter automatisierter Fahrzeuge – Sami Dhiab - 871321</a:t>
            </a:r>
            <a:endParaRPr lang="de-DE" sz="1000" spc="-1">
              <a:solidFill>
                <a:prstClr val="black"/>
              </a:solidFill>
              <a:latin typeface="Arial"/>
            </a:endParaRPr>
          </a:p>
        </p:txBody>
      </p:sp>
      <p:sp>
        <p:nvSpPr>
          <p:cNvPr id="261"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pic>
        <p:nvPicPr>
          <p:cNvPr id="263" name="Grafik 262"/>
          <p:cNvPicPr/>
          <p:nvPr/>
        </p:nvPicPr>
        <p:blipFill>
          <a:blip r:embed="rId3"/>
          <a:stretch/>
        </p:blipFill>
        <p:spPr>
          <a:xfrm>
            <a:off x="4662833" y="2351300"/>
            <a:ext cx="7561535" cy="3866257"/>
          </a:xfrm>
          <a:prstGeom prst="rect">
            <a:avLst/>
          </a:prstGeom>
          <a:ln>
            <a:noFill/>
          </a:ln>
        </p:spPr>
      </p:pic>
      <p:sp>
        <p:nvSpPr>
          <p:cNvPr id="264" name="TextShape 6"/>
          <p:cNvSpPr txBox="1"/>
          <p:nvPr/>
        </p:nvSpPr>
        <p:spPr>
          <a:xfrm>
            <a:off x="457140" y="1646152"/>
            <a:ext cx="4571405" cy="3108555"/>
          </a:xfrm>
          <a:prstGeom prst="rect">
            <a:avLst/>
          </a:prstGeom>
          <a:noFill/>
          <a:ln>
            <a:noFill/>
          </a:ln>
        </p:spPr>
        <p:txBody>
          <a:bodyPr lIns="89988" tIns="44994" rIns="89988" bIns="44994">
            <a:noAutofit/>
          </a:bodyPr>
          <a:lstStyle/>
          <a:p>
            <a:pPr defTabSz="914309"/>
            <a:r>
              <a:rPr lang="de-DE" sz="2200" u="sng" spc="-1" dirty="0">
                <a:solidFill>
                  <a:prstClr val="black"/>
                </a:solidFill>
                <a:latin typeface="Arial"/>
              </a:rPr>
              <a:t>Sensoren:</a:t>
            </a:r>
          </a:p>
          <a:p>
            <a:pPr defTabSz="914309"/>
            <a:endParaRPr lang="de-DE" sz="2200" u="sng" spc="-1" dirty="0">
              <a:solidFill>
                <a:prstClr val="black"/>
              </a:solidFill>
              <a:latin typeface="Arial"/>
            </a:endParaRPr>
          </a:p>
          <a:p>
            <a:pPr marL="215978" indent="-215978" defTabSz="914309">
              <a:buClr>
                <a:srgbClr val="000000"/>
              </a:buClr>
              <a:buFont typeface="StarSymbol"/>
              <a:buAutoNum type="arabicPeriod"/>
            </a:pPr>
            <a:r>
              <a:rPr lang="de-DE" spc="-1" dirty="0" err="1">
                <a:solidFill>
                  <a:prstClr val="black"/>
                </a:solidFill>
                <a:highlight>
                  <a:srgbClr val="00FFFF"/>
                </a:highlight>
                <a:latin typeface="Arial"/>
                <a:ea typeface="Noto Sans CJK SC"/>
              </a:rPr>
              <a:t>Exteroceptive</a:t>
            </a:r>
            <a:r>
              <a:rPr lang="de-DE" spc="-1" dirty="0">
                <a:solidFill>
                  <a:prstClr val="black"/>
                </a:solidFill>
                <a:latin typeface="Arial"/>
                <a:ea typeface="Noto Sans CJK SC"/>
              </a:rPr>
              <a:t> Sensoren [6]: </a:t>
            </a:r>
            <a:r>
              <a:rPr lang="de-DE" spc="-1" dirty="0">
                <a:solidFill>
                  <a:prstClr val="black"/>
                </a:solidFill>
                <a:latin typeface="Arial"/>
              </a:rPr>
              <a:t>erfas­sen </a:t>
            </a:r>
            <a:endParaRPr lang="de-DE" u="sng" spc="-1" dirty="0">
              <a:solidFill>
                <a:prstClr val="black"/>
              </a:solidFill>
              <a:latin typeface="Arial"/>
            </a:endParaRPr>
          </a:p>
          <a:p>
            <a:pPr defTabSz="914309">
              <a:buClr>
                <a:srgbClr val="000000"/>
              </a:buClr>
            </a:pPr>
            <a:r>
              <a:rPr lang="de-DE" spc="-1" dirty="0">
                <a:solidFill>
                  <a:prstClr val="black"/>
                </a:solidFill>
                <a:latin typeface="Arial"/>
              </a:rPr>
              <a:t>die Umwelteigenschaften :</a:t>
            </a:r>
            <a:endParaRPr lang="de-DE" u="sng" spc="-1" dirty="0">
              <a:solidFill>
                <a:prstClr val="black"/>
              </a:solidFill>
              <a:latin typeface="Arial"/>
            </a:endParaRPr>
          </a:p>
          <a:p>
            <a:pPr defTabSz="914309">
              <a:buClr>
                <a:srgbClr val="000000"/>
              </a:buClr>
            </a:pPr>
            <a:r>
              <a:rPr lang="de-DE" spc="-1" dirty="0">
                <a:solidFill>
                  <a:prstClr val="black"/>
                </a:solidFill>
                <a:latin typeface="Arial"/>
              </a:rPr>
              <a:t>Kamera, Lidar, Radar, Sonar ..</a:t>
            </a:r>
            <a:endParaRPr lang="de-DE" u="sng" spc="-1" dirty="0">
              <a:solidFill>
                <a:prstClr val="black"/>
              </a:solidFill>
              <a:latin typeface="Arial"/>
            </a:endParaRPr>
          </a:p>
          <a:p>
            <a:pPr defTabSz="914309">
              <a:buClr>
                <a:srgbClr val="000000"/>
              </a:buClr>
            </a:pPr>
            <a:endParaRPr lang="de-DE" u="sng" spc="-1" dirty="0">
              <a:solidFill>
                <a:prstClr val="black"/>
              </a:solidFill>
              <a:latin typeface="Arial"/>
              <a:ea typeface="Noto Sans CJK SC"/>
            </a:endParaRPr>
          </a:p>
          <a:p>
            <a:pPr defTabSz="914309">
              <a:buClr>
                <a:srgbClr val="000000"/>
              </a:buClr>
            </a:pPr>
            <a:r>
              <a:rPr lang="de-DE" spc="-1" dirty="0">
                <a:solidFill>
                  <a:prstClr val="black"/>
                </a:solidFill>
                <a:latin typeface="Arial"/>
                <a:ea typeface="Noto Sans CJK SC"/>
              </a:rPr>
              <a:t>2. </a:t>
            </a:r>
            <a:r>
              <a:rPr lang="de-DE" spc="-1" dirty="0" err="1">
                <a:solidFill>
                  <a:prstClr val="black"/>
                </a:solidFill>
                <a:highlight>
                  <a:srgbClr val="00FFFF"/>
                </a:highlight>
                <a:latin typeface="Arial"/>
                <a:ea typeface="Noto Sans CJK SC"/>
              </a:rPr>
              <a:t>Proprioceptive</a:t>
            </a:r>
            <a:r>
              <a:rPr lang="de-DE" spc="-1" dirty="0">
                <a:solidFill>
                  <a:prstClr val="black"/>
                </a:solidFill>
                <a:latin typeface="Arial"/>
                <a:ea typeface="Noto Sans CJK SC"/>
              </a:rPr>
              <a:t> Sensoren [6]: </a:t>
            </a:r>
            <a:r>
              <a:rPr lang="de-DE" spc="-1" dirty="0">
                <a:solidFill>
                  <a:prstClr val="black"/>
                </a:solidFill>
                <a:latin typeface="Arial"/>
              </a:rPr>
              <a:t>ermitteln</a:t>
            </a:r>
          </a:p>
          <a:p>
            <a:pPr defTabSz="914309">
              <a:buClr>
                <a:srgbClr val="000000"/>
              </a:buClr>
            </a:pPr>
            <a:r>
              <a:rPr lang="de-DE" spc="-1" dirty="0">
                <a:solidFill>
                  <a:prstClr val="black"/>
                </a:solidFill>
                <a:latin typeface="Arial"/>
              </a:rPr>
              <a:t>die </a:t>
            </a:r>
            <a:r>
              <a:rPr lang="de-DE" spc="-1" dirty="0" err="1">
                <a:solidFill>
                  <a:prstClr val="black"/>
                </a:solidFill>
                <a:latin typeface="Arial"/>
              </a:rPr>
              <a:t>Eigenschaftenen</a:t>
            </a:r>
            <a:r>
              <a:rPr lang="de-DE" spc="-1" dirty="0">
                <a:solidFill>
                  <a:prstClr val="black"/>
                </a:solidFill>
                <a:latin typeface="Arial"/>
              </a:rPr>
              <a:t> des Egos:</a:t>
            </a:r>
            <a:endParaRPr lang="de-DE" u="sng" spc="-1" dirty="0">
              <a:solidFill>
                <a:prstClr val="black"/>
              </a:solidFill>
              <a:latin typeface="Arial"/>
            </a:endParaRPr>
          </a:p>
          <a:p>
            <a:pPr defTabSz="914309">
              <a:buClr>
                <a:srgbClr val="000000"/>
              </a:buClr>
            </a:pPr>
            <a:r>
              <a:rPr lang="de-DE" spc="-1" dirty="0">
                <a:solidFill>
                  <a:prstClr val="black"/>
                </a:solidFill>
                <a:latin typeface="Arial"/>
              </a:rPr>
              <a:t>GNSS, IMU, GPS, </a:t>
            </a:r>
            <a:r>
              <a:rPr lang="de-DE" spc="-1" dirty="0" err="1">
                <a:solidFill>
                  <a:prstClr val="black"/>
                </a:solidFill>
                <a:latin typeface="Arial"/>
              </a:rPr>
              <a:t>Odometrie</a:t>
            </a:r>
            <a:r>
              <a:rPr lang="de-DE" spc="-1" dirty="0">
                <a:solidFill>
                  <a:prstClr val="black"/>
                </a:solidFill>
                <a:latin typeface="Arial"/>
              </a:rPr>
              <a:t> ..</a:t>
            </a:r>
            <a:endParaRPr lang="de-DE" u="sng" spc="-1" dirty="0">
              <a:solidFill>
                <a:prstClr val="black"/>
              </a:solidFill>
              <a:latin typeface="Arial"/>
            </a:endParaRPr>
          </a:p>
        </p:txBody>
      </p:sp>
      <p:sp>
        <p:nvSpPr>
          <p:cNvPr id="265" name="CustomShape 7"/>
          <p:cNvSpPr/>
          <p:nvPr/>
        </p:nvSpPr>
        <p:spPr>
          <a:xfrm>
            <a:off x="6582823" y="1920436"/>
            <a:ext cx="6066650" cy="299121"/>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a:solidFill>
                  <a:srgbClr val="000000"/>
                </a:solidFill>
                <a:latin typeface="Calibri"/>
              </a:rPr>
              <a:t>Abb4. Sensoren zusammengefasst [5]</a:t>
            </a:r>
            <a:endParaRPr lang="de-DE" sz="1400" spc="-1">
              <a:solidFill>
                <a:prstClr val="black"/>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pic>
        <p:nvPicPr>
          <p:cNvPr id="266" name="Grafik 265"/>
          <p:cNvPicPr/>
          <p:nvPr/>
        </p:nvPicPr>
        <p:blipFill>
          <a:blip r:embed="rId3"/>
          <a:stretch/>
        </p:blipFill>
        <p:spPr>
          <a:xfrm>
            <a:off x="91428" y="3039531"/>
            <a:ext cx="8137100" cy="3385719"/>
          </a:xfrm>
          <a:prstGeom prst="rect">
            <a:avLst/>
          </a:prstGeom>
          <a:ln>
            <a:noFill/>
          </a:ln>
        </p:spPr>
      </p:pic>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7</a:t>
            </a:fld>
            <a:endParaRPr lang="de-DE" sz="1300" spc="-1">
              <a:solidFill>
                <a:prstClr val="black"/>
              </a:solidFill>
              <a:latin typeface="Arial"/>
            </a:endParaRPr>
          </a:p>
        </p:txBody>
      </p:sp>
      <p:sp>
        <p:nvSpPr>
          <p:cNvPr id="268" name="CustomShape 2"/>
          <p:cNvSpPr/>
          <p:nvPr/>
        </p:nvSpPr>
        <p:spPr>
          <a:xfrm>
            <a:off x="691830" y="1006155"/>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a:solidFill>
                  <a:srgbClr val="EF181E"/>
                </a:solidFill>
                <a:latin typeface="Arial"/>
                <a:ea typeface="DejaVu Sans"/>
              </a:rPr>
              <a:t>Stand der Technik</a:t>
            </a:r>
            <a:endParaRPr lang="de-DE" sz="2200" spc="-1">
              <a:solidFill>
                <a:prstClr val="black"/>
              </a:solidFill>
              <a:latin typeface="Arial"/>
            </a:endParaRP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a:solidFill>
                  <a:srgbClr val="0098A1"/>
                </a:solidFill>
                <a:latin typeface="Arial Narrow"/>
                <a:ea typeface="DejaVu Sans"/>
              </a:rPr>
              <a:t> Simulative Absicherung vernetzter automatisierter Fahrzeuge – Sami Dhiab - 871321</a:t>
            </a:r>
            <a:endParaRPr lang="de-DE" sz="1000" spc="-1">
              <a:solidFill>
                <a:prstClr val="black"/>
              </a:solidFill>
              <a:latin typeface="Arial"/>
            </a:endParaRPr>
          </a:p>
        </p:txBody>
      </p:sp>
      <p:sp>
        <p:nvSpPr>
          <p:cNvPr id="270"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sp>
        <p:nvSpPr>
          <p:cNvPr id="271" name="CustomShape 5"/>
          <p:cNvSpPr/>
          <p:nvPr/>
        </p:nvSpPr>
        <p:spPr>
          <a:xfrm>
            <a:off x="881525" y="5552364"/>
            <a:ext cx="6066650" cy="299121"/>
          </a:xfrm>
          <a:prstGeom prst="rect">
            <a:avLst/>
          </a:prstGeom>
          <a:noFill/>
          <a:ln>
            <a:noFill/>
          </a:ln>
        </p:spPr>
        <p:style>
          <a:lnRef idx="0">
            <a:scrgbClr r="0" g="0" b="0"/>
          </a:lnRef>
          <a:fillRef idx="0">
            <a:scrgbClr r="0" g="0" b="0"/>
          </a:fillRef>
          <a:effectRef idx="0">
            <a:scrgbClr r="0" g="0" b="0"/>
          </a:effectRef>
          <a:fontRef idx="minor"/>
        </p:style>
      </p:sp>
      <p:sp>
        <p:nvSpPr>
          <p:cNvPr id="272" name="TextShape 6"/>
          <p:cNvSpPr txBox="1"/>
          <p:nvPr/>
        </p:nvSpPr>
        <p:spPr>
          <a:xfrm>
            <a:off x="365712" y="1430900"/>
            <a:ext cx="4571405" cy="3108555"/>
          </a:xfrm>
          <a:prstGeom prst="rect">
            <a:avLst/>
          </a:prstGeom>
          <a:noFill/>
          <a:ln>
            <a:noFill/>
          </a:ln>
        </p:spPr>
        <p:txBody>
          <a:bodyPr lIns="89988" tIns="44994" rIns="89988" bIns="44994">
            <a:noAutofit/>
          </a:bodyPr>
          <a:lstStyle/>
          <a:p>
            <a:pPr defTabSz="914309"/>
            <a:r>
              <a:rPr lang="de-DE" sz="2000" u="sng" spc="-1" dirty="0">
                <a:solidFill>
                  <a:prstClr val="black"/>
                </a:solidFill>
                <a:latin typeface="Arial"/>
              </a:rPr>
              <a:t>Hardware</a:t>
            </a:r>
            <a:r>
              <a:rPr lang="de-DE" sz="2200" u="sng" spc="-1" dirty="0">
                <a:solidFill>
                  <a:prstClr val="black"/>
                </a:solidFill>
                <a:latin typeface="Arial"/>
              </a:rPr>
              <a:t>:</a:t>
            </a:r>
          </a:p>
          <a:p>
            <a:pPr marL="215978" indent="-215978" defTabSz="914309">
              <a:buClr>
                <a:srgbClr val="000000"/>
              </a:buClr>
              <a:buSzPct val="45000"/>
              <a:buFont typeface="Wingdings" charset="2"/>
              <a:buChar char=""/>
            </a:pPr>
            <a:r>
              <a:rPr lang="de-DE" spc="-1" dirty="0">
                <a:solidFill>
                  <a:prstClr val="black"/>
                </a:solidFill>
                <a:latin typeface="Arial"/>
              </a:rPr>
              <a:t>Central Computer: </a:t>
            </a:r>
          </a:p>
          <a:p>
            <a:pPr defTabSz="914309">
              <a:buClr>
                <a:srgbClr val="000000"/>
              </a:buClr>
              <a:buSzPct val="45000"/>
            </a:pPr>
            <a:r>
              <a:rPr lang="de-DE" spc="-1" dirty="0">
                <a:solidFill>
                  <a:prstClr val="black"/>
                </a:solidFill>
                <a:latin typeface="Arial"/>
              </a:rPr>
              <a:t>bekommt Daten aus Sensoren und gibt Befehle zum Fahren aus.</a:t>
            </a:r>
            <a:endParaRPr lang="de-DE" u="sng" spc="-1" dirty="0">
              <a:solidFill>
                <a:prstClr val="black"/>
              </a:solidFill>
              <a:latin typeface="Arial"/>
            </a:endParaRPr>
          </a:p>
          <a:p>
            <a:pPr marL="215978" indent="-215978" defTabSz="914309">
              <a:buClr>
                <a:srgbClr val="000000"/>
              </a:buClr>
              <a:buSzPct val="45000"/>
              <a:buFont typeface="Wingdings" charset="2"/>
              <a:buChar char=""/>
            </a:pPr>
            <a:r>
              <a:rPr lang="de-DE" spc="-1" dirty="0">
                <a:solidFill>
                  <a:prstClr val="black"/>
                </a:solidFill>
                <a:latin typeface="Arial"/>
              </a:rPr>
              <a:t>Serielle und parallele Computing Module:</a:t>
            </a:r>
            <a:endParaRPr lang="de-DE" u="sng" spc="-1" dirty="0">
              <a:solidFill>
                <a:prstClr val="black"/>
              </a:solidFill>
              <a:latin typeface="Arial"/>
            </a:endParaRPr>
          </a:p>
          <a:p>
            <a:pPr defTabSz="914309">
              <a:buClr>
                <a:srgbClr val="000000"/>
              </a:buClr>
              <a:buSzPct val="45000"/>
            </a:pPr>
            <a:r>
              <a:rPr lang="de-DE" spc="-1" dirty="0">
                <a:solidFill>
                  <a:prstClr val="black"/>
                </a:solidFill>
                <a:latin typeface="Arial"/>
              </a:rPr>
              <a:t>GPUs, FPGAs und ASICs[7].</a:t>
            </a:r>
            <a:endParaRPr lang="de-DE" u="sng" spc="-1" dirty="0">
              <a:solidFill>
                <a:prstClr val="black"/>
              </a:solidFill>
              <a:latin typeface="Arial"/>
            </a:endParaRPr>
          </a:p>
          <a:p>
            <a:pPr defTabSz="914309"/>
            <a:endParaRPr lang="de-DE" u="sng" spc="-1" dirty="0">
              <a:solidFill>
                <a:prstClr val="black"/>
              </a:solidFill>
              <a:latin typeface="Arial"/>
            </a:endParaRPr>
          </a:p>
        </p:txBody>
      </p:sp>
      <p:sp>
        <p:nvSpPr>
          <p:cNvPr id="273" name="CustomShape 7"/>
          <p:cNvSpPr/>
          <p:nvPr/>
        </p:nvSpPr>
        <p:spPr>
          <a:xfrm>
            <a:off x="4813293" y="6217557"/>
            <a:ext cx="6066650" cy="299121"/>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a:solidFill>
                  <a:srgbClr val="000000"/>
                </a:solidFill>
                <a:latin typeface="Calibri"/>
              </a:rPr>
              <a:t>Abb5. Software Architektur [1]</a:t>
            </a:r>
            <a:endParaRPr lang="de-DE" sz="1400" spc="-1">
              <a:solidFill>
                <a:prstClr val="black"/>
              </a:solidFill>
              <a:latin typeface="Arial"/>
            </a:endParaRPr>
          </a:p>
        </p:txBody>
      </p:sp>
      <p:sp>
        <p:nvSpPr>
          <p:cNvPr id="274" name="TextShape 8"/>
          <p:cNvSpPr txBox="1"/>
          <p:nvPr/>
        </p:nvSpPr>
        <p:spPr>
          <a:xfrm>
            <a:off x="8228528" y="1269641"/>
            <a:ext cx="4022836" cy="4807894"/>
          </a:xfrm>
          <a:prstGeom prst="rect">
            <a:avLst/>
          </a:prstGeom>
          <a:noFill/>
          <a:ln>
            <a:noFill/>
          </a:ln>
        </p:spPr>
        <p:txBody>
          <a:bodyPr lIns="89988" tIns="44994" rIns="89988" bIns="44994">
            <a:noAutofit/>
          </a:bodyPr>
          <a:lstStyle/>
          <a:p>
            <a:pPr defTabSz="914309"/>
            <a:r>
              <a:rPr lang="de-DE" sz="2000" u="sng" spc="-1" dirty="0">
                <a:solidFill>
                  <a:prstClr val="black"/>
                </a:solidFill>
                <a:latin typeface="Arial"/>
              </a:rPr>
              <a:t>Software</a:t>
            </a:r>
            <a:r>
              <a:rPr lang="de-DE" sz="2200" u="sng" spc="-1" dirty="0">
                <a:solidFill>
                  <a:prstClr val="black"/>
                </a:solidFill>
                <a:latin typeface="Arial"/>
              </a:rPr>
              <a:t>:</a:t>
            </a:r>
          </a:p>
          <a:p>
            <a:pPr marL="215978" indent="-215978" defTabSz="914309">
              <a:buClr>
                <a:srgbClr val="000000"/>
              </a:buClr>
              <a:buSzPct val="45000"/>
              <a:buFont typeface="Wingdings" charset="2"/>
              <a:buChar char=""/>
            </a:pPr>
            <a:r>
              <a:rPr lang="de-DE" sz="1600" b="1" spc="-1" dirty="0">
                <a:solidFill>
                  <a:prstClr val="black"/>
                </a:solidFill>
                <a:highlight>
                  <a:srgbClr val="FFFF00"/>
                </a:highlight>
                <a:latin typeface="Arial"/>
              </a:rPr>
              <a:t>Sensor Output</a:t>
            </a:r>
            <a:r>
              <a:rPr lang="de-DE" sz="1600" b="1" spc="-1" dirty="0">
                <a:solidFill>
                  <a:prstClr val="black"/>
                </a:solidFill>
                <a:latin typeface="Arial"/>
              </a:rPr>
              <a:t>: </a:t>
            </a:r>
            <a:r>
              <a:rPr lang="de-DE" sz="1600" spc="-1" dirty="0">
                <a:solidFill>
                  <a:prstClr val="black"/>
                </a:solidFill>
                <a:latin typeface="Arial"/>
              </a:rPr>
              <a:t>Sensordaten werden in zwei Module weitergeleitet</a:t>
            </a:r>
            <a:endParaRPr lang="de-DE" sz="1600" u="sng" spc="-1" dirty="0">
              <a:solidFill>
                <a:prstClr val="black"/>
              </a:solidFill>
              <a:latin typeface="Arial"/>
            </a:endParaRPr>
          </a:p>
          <a:p>
            <a:pPr marL="215978" indent="-215978" defTabSz="914309">
              <a:buClr>
                <a:srgbClr val="000000"/>
              </a:buClr>
              <a:buSzPct val="45000"/>
              <a:buFont typeface="Wingdings" charset="2"/>
              <a:buChar char=""/>
            </a:pPr>
            <a:r>
              <a:rPr lang="de-DE" sz="1600" b="1" spc="-1" dirty="0">
                <a:solidFill>
                  <a:prstClr val="black"/>
                </a:solidFill>
                <a:highlight>
                  <a:srgbClr val="00FF00"/>
                </a:highlight>
                <a:latin typeface="Arial"/>
              </a:rPr>
              <a:t>Environment </a:t>
            </a:r>
            <a:r>
              <a:rPr lang="de-DE" sz="1600" b="1" spc="-1" dirty="0" err="1">
                <a:solidFill>
                  <a:prstClr val="black"/>
                </a:solidFill>
                <a:highlight>
                  <a:srgbClr val="00FF00"/>
                </a:highlight>
                <a:latin typeface="Arial"/>
              </a:rPr>
              <a:t>Perception</a:t>
            </a:r>
            <a:r>
              <a:rPr lang="de-DE" sz="1600" b="1" spc="-1" dirty="0">
                <a:solidFill>
                  <a:prstClr val="black"/>
                </a:solidFill>
                <a:latin typeface="Arial"/>
              </a:rPr>
              <a:t>: </a:t>
            </a:r>
            <a:r>
              <a:rPr lang="de-DE" sz="1600" spc="-1" dirty="0">
                <a:solidFill>
                  <a:prstClr val="black"/>
                </a:solidFill>
                <a:latin typeface="Arial"/>
              </a:rPr>
              <a:t>Ego Position und Objekte Lokalisierung</a:t>
            </a:r>
            <a:endParaRPr lang="de-DE" sz="1600" u="sng" spc="-1" dirty="0">
              <a:solidFill>
                <a:prstClr val="black"/>
              </a:solidFill>
              <a:latin typeface="Arial"/>
            </a:endParaRPr>
          </a:p>
          <a:p>
            <a:pPr marL="215978" indent="-215978" defTabSz="914309">
              <a:buClr>
                <a:srgbClr val="000000"/>
              </a:buClr>
              <a:buSzPct val="45000"/>
              <a:buFont typeface="Wingdings" charset="2"/>
              <a:buChar char=""/>
            </a:pPr>
            <a:r>
              <a:rPr lang="de-DE" sz="1600" b="1" spc="-1" dirty="0">
                <a:solidFill>
                  <a:prstClr val="black"/>
                </a:solidFill>
                <a:highlight>
                  <a:srgbClr val="00FFFF"/>
                </a:highlight>
                <a:latin typeface="Arial"/>
              </a:rPr>
              <a:t>Mapping Module</a:t>
            </a:r>
            <a:r>
              <a:rPr lang="de-DE" sz="1600" b="1" spc="-1" dirty="0">
                <a:solidFill>
                  <a:prstClr val="black"/>
                </a:solidFill>
                <a:latin typeface="Arial"/>
              </a:rPr>
              <a:t>: </a:t>
            </a:r>
            <a:r>
              <a:rPr lang="de-DE" sz="1600" spc="-1" dirty="0">
                <a:solidFill>
                  <a:prstClr val="black"/>
                </a:solidFill>
                <a:latin typeface="Arial"/>
              </a:rPr>
              <a:t>3 Karten um Kollisionen zu vermeiden und Bewegung zu planen</a:t>
            </a:r>
            <a:endParaRPr lang="de-DE" sz="1600" u="sng" spc="-1" dirty="0">
              <a:solidFill>
                <a:prstClr val="black"/>
              </a:solidFill>
              <a:latin typeface="Arial"/>
            </a:endParaRPr>
          </a:p>
          <a:p>
            <a:pPr marL="215978" indent="-215978" defTabSz="914309">
              <a:buClr>
                <a:srgbClr val="000000"/>
              </a:buClr>
              <a:buSzPct val="45000"/>
              <a:buFont typeface="Wingdings" charset="2"/>
              <a:buChar char=""/>
            </a:pPr>
            <a:r>
              <a:rPr lang="de-DE" sz="1600" b="1" spc="-1" dirty="0" err="1">
                <a:solidFill>
                  <a:prstClr val="black"/>
                </a:solidFill>
                <a:highlight>
                  <a:srgbClr val="FF00FF"/>
                </a:highlight>
                <a:latin typeface="Arial"/>
              </a:rPr>
              <a:t>Planning</a:t>
            </a:r>
            <a:r>
              <a:rPr lang="de-DE" sz="1600" b="1" spc="-1" dirty="0">
                <a:solidFill>
                  <a:prstClr val="black"/>
                </a:solidFill>
                <a:highlight>
                  <a:srgbClr val="FF00FF"/>
                </a:highlight>
                <a:latin typeface="Arial"/>
              </a:rPr>
              <a:t> Module</a:t>
            </a:r>
            <a:r>
              <a:rPr lang="de-DE" sz="1600" b="1" spc="-1" dirty="0">
                <a:solidFill>
                  <a:prstClr val="black"/>
                </a:solidFill>
                <a:latin typeface="Arial"/>
              </a:rPr>
              <a:t>:  </a:t>
            </a:r>
            <a:r>
              <a:rPr lang="de-DE" sz="1600" spc="-1" dirty="0">
                <a:solidFill>
                  <a:prstClr val="black"/>
                </a:solidFill>
                <a:latin typeface="Arial"/>
              </a:rPr>
              <a:t>verwendet kombinierte Aus­gangsdaten um einen Plan durch die Umgebung zu erstellen</a:t>
            </a:r>
            <a:endParaRPr lang="de-DE" sz="1600" u="sng" spc="-1" dirty="0">
              <a:solidFill>
                <a:prstClr val="black"/>
              </a:solidFill>
              <a:latin typeface="Arial"/>
            </a:endParaRPr>
          </a:p>
          <a:p>
            <a:pPr marL="215978" indent="-215978" defTabSz="914309">
              <a:buClr>
                <a:srgbClr val="000000"/>
              </a:buClr>
              <a:buSzPct val="45000"/>
              <a:buFont typeface="Wingdings" charset="2"/>
              <a:buChar char=""/>
            </a:pPr>
            <a:r>
              <a:rPr lang="de-DE" sz="1600" b="1" spc="-1" dirty="0">
                <a:solidFill>
                  <a:prstClr val="black"/>
                </a:solidFill>
                <a:highlight>
                  <a:srgbClr val="FF0000"/>
                </a:highlight>
                <a:latin typeface="Arial"/>
              </a:rPr>
              <a:t>Controller Module</a:t>
            </a:r>
            <a:r>
              <a:rPr lang="de-DE" sz="1600" b="1" spc="-1" dirty="0">
                <a:solidFill>
                  <a:prstClr val="black"/>
                </a:solidFill>
                <a:latin typeface="Arial"/>
              </a:rPr>
              <a:t>: </a:t>
            </a:r>
            <a:r>
              <a:rPr lang="de-DE" sz="1600" spc="-1" dirty="0">
                <a:solidFill>
                  <a:prstClr val="black"/>
                </a:solidFill>
                <a:latin typeface="Arial"/>
              </a:rPr>
              <a:t>setzt die Planung (Lenkwinkel, Gas/</a:t>
            </a:r>
            <a:r>
              <a:rPr lang="de-DE" sz="1600" spc="-1" dirty="0" err="1">
                <a:solidFill>
                  <a:prstClr val="black"/>
                </a:solidFill>
                <a:latin typeface="Arial"/>
              </a:rPr>
              <a:t>bremspedal</a:t>
            </a:r>
            <a:r>
              <a:rPr lang="de-DE" sz="1600" spc="-1" dirty="0">
                <a:solidFill>
                  <a:prstClr val="black"/>
                </a:solidFill>
                <a:latin typeface="Arial"/>
              </a:rPr>
              <a:t> und </a:t>
            </a:r>
            <a:r>
              <a:rPr lang="de-DE" sz="1600" spc="-1" dirty="0" err="1">
                <a:solidFill>
                  <a:prstClr val="black"/>
                </a:solidFill>
                <a:latin typeface="Arial"/>
              </a:rPr>
              <a:t>Gangeinstellugn</a:t>
            </a:r>
            <a:r>
              <a:rPr lang="de-DE" sz="1600" spc="-1" dirty="0">
                <a:solidFill>
                  <a:prstClr val="black"/>
                </a:solidFill>
                <a:latin typeface="Arial"/>
              </a:rPr>
              <a:t>) um</a:t>
            </a:r>
            <a:endParaRPr lang="de-DE" sz="1600" u="sng" spc="-1" dirty="0">
              <a:solidFill>
                <a:prstClr val="black"/>
              </a:solidFill>
              <a:latin typeface="Arial"/>
            </a:endParaRPr>
          </a:p>
          <a:p>
            <a:pPr marL="215978" indent="-215978" defTabSz="914309">
              <a:buClr>
                <a:srgbClr val="000000"/>
              </a:buClr>
              <a:buSzPct val="45000"/>
              <a:buFont typeface="Wingdings" charset="2"/>
              <a:buChar char=""/>
            </a:pPr>
            <a:r>
              <a:rPr lang="de-DE" sz="1600" b="1" spc="-1" dirty="0">
                <a:solidFill>
                  <a:prstClr val="black"/>
                </a:solidFill>
                <a:highlight>
                  <a:srgbClr val="808000"/>
                </a:highlight>
                <a:latin typeface="Arial"/>
              </a:rPr>
              <a:t>System Supervisor</a:t>
            </a:r>
            <a:r>
              <a:rPr lang="de-DE" sz="1600" b="1" spc="-1" dirty="0">
                <a:solidFill>
                  <a:prstClr val="black"/>
                </a:solidFill>
                <a:latin typeface="Arial"/>
              </a:rPr>
              <a:t>: </a:t>
            </a:r>
            <a:r>
              <a:rPr lang="de-DE" sz="1600" spc="-1" dirty="0">
                <a:solidFill>
                  <a:prstClr val="black"/>
                </a:solidFill>
                <a:latin typeface="Arial"/>
              </a:rPr>
              <a:t>überwacht kontinuierlich das gesamte Softwarepaket und prüft auf Fehlern [8]</a:t>
            </a:r>
            <a:endParaRPr lang="de-DE" sz="1600" u="sng" spc="-1" dirty="0">
              <a:solidFill>
                <a:prstClr val="black"/>
              </a:solidFill>
              <a:latin typeface="Arial"/>
            </a:endParaRPr>
          </a:p>
          <a:p>
            <a:pPr defTabSz="914309"/>
            <a:endParaRPr lang="de-DE" sz="1600" u="sng" spc="-1" dirty="0">
              <a:solidFill>
                <a:prstClr val="black"/>
              </a:solidFill>
              <a:latin typeface="Arial"/>
            </a:endParaRPr>
          </a:p>
          <a:p>
            <a:pPr defTabSz="914309"/>
            <a:endParaRPr lang="de-DE" sz="1600" u="sng" spc="-1" dirty="0">
              <a:solidFill>
                <a:prstClr val="black"/>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8</a:t>
            </a:fld>
            <a:endParaRPr lang="de-DE" sz="1300" spc="-1">
              <a:solidFill>
                <a:prstClr val="black"/>
              </a:solidFill>
              <a:latin typeface="Arial"/>
            </a:endParaRPr>
          </a:p>
        </p:txBody>
      </p:sp>
      <p:sp>
        <p:nvSpPr>
          <p:cNvPr id="268" name="CustomShape 2"/>
          <p:cNvSpPr/>
          <p:nvPr/>
        </p:nvSpPr>
        <p:spPr>
          <a:xfrm>
            <a:off x="691830" y="1006155"/>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a:solidFill>
                  <a:srgbClr val="EF181E"/>
                </a:solidFill>
                <a:latin typeface="Arial"/>
                <a:ea typeface="DejaVu Sans"/>
              </a:rPr>
              <a:t>Stand der Technik</a:t>
            </a:r>
            <a:endParaRPr lang="de-DE" sz="2200" spc="-1">
              <a:solidFill>
                <a:prstClr val="black"/>
              </a:solidFill>
              <a:latin typeface="Arial"/>
            </a:endParaRP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a:solidFill>
                  <a:srgbClr val="0098A1"/>
                </a:solidFill>
                <a:latin typeface="Arial Narrow"/>
                <a:ea typeface="DejaVu Sans"/>
              </a:rPr>
              <a:t> Simulative Absicherung vernetzter automatisierter Fahrzeuge – Sami Dhiab - 871321</a:t>
            </a:r>
            <a:endParaRPr lang="de-DE" sz="1000" spc="-1">
              <a:solidFill>
                <a:prstClr val="black"/>
              </a:solidFill>
              <a:latin typeface="Arial"/>
            </a:endParaRPr>
          </a:p>
        </p:txBody>
      </p:sp>
      <p:sp>
        <p:nvSpPr>
          <p:cNvPr id="270"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sp>
        <p:nvSpPr>
          <p:cNvPr id="272" name="TextShape 6"/>
          <p:cNvSpPr txBox="1"/>
          <p:nvPr/>
        </p:nvSpPr>
        <p:spPr>
          <a:xfrm>
            <a:off x="365712" y="1430900"/>
            <a:ext cx="4571405" cy="3108555"/>
          </a:xfrm>
          <a:prstGeom prst="rect">
            <a:avLst/>
          </a:prstGeom>
          <a:noFill/>
          <a:ln>
            <a:noFill/>
          </a:ln>
        </p:spPr>
        <p:txBody>
          <a:bodyPr lIns="89988" tIns="44994" rIns="89988" bIns="44994">
            <a:noAutofit/>
          </a:bodyPr>
          <a:lstStyle/>
          <a:p>
            <a:pPr defTabSz="914309"/>
            <a:r>
              <a:rPr lang="de-DE" sz="2000" u="sng" spc="-1" dirty="0">
                <a:solidFill>
                  <a:prstClr val="black"/>
                </a:solidFill>
                <a:latin typeface="Arial"/>
              </a:rPr>
              <a:t>V2X</a:t>
            </a:r>
            <a:r>
              <a:rPr lang="de-DE" sz="2200" u="sng" spc="-1" dirty="0">
                <a:solidFill>
                  <a:prstClr val="black"/>
                </a:solidFill>
                <a:latin typeface="Arial"/>
              </a:rPr>
              <a:t>:</a:t>
            </a:r>
          </a:p>
          <a:p>
            <a:pPr marL="215978" indent="-215978" defTabSz="914309">
              <a:buClr>
                <a:srgbClr val="000000"/>
              </a:buClr>
              <a:buSzPct val="45000"/>
              <a:buFont typeface="Wingdings" charset="2"/>
              <a:buChar char=""/>
            </a:pPr>
            <a:r>
              <a:rPr lang="de-DE" u="sng" spc="-1" dirty="0">
                <a:solidFill>
                  <a:prstClr val="black"/>
                </a:solidFill>
                <a:latin typeface="Arial"/>
              </a:rPr>
              <a:t>e</a:t>
            </a:r>
            <a:r>
              <a:rPr lang="de-DE" dirty="0"/>
              <a:t>ine Form der drahtlosen Kommunikation[10]:</a:t>
            </a:r>
          </a:p>
          <a:p>
            <a:pPr marL="215978" indent="-215978" defTabSz="914309">
              <a:buClr>
                <a:srgbClr val="000000"/>
              </a:buClr>
              <a:buSzPct val="45000"/>
              <a:buFont typeface="Wingdings" charset="2"/>
              <a:buChar char=""/>
            </a:pPr>
            <a:r>
              <a:rPr lang="de-DE" dirty="0"/>
              <a:t>Vehicle-</a:t>
            </a:r>
            <a:r>
              <a:rPr lang="de-DE" dirty="0" err="1"/>
              <a:t>to</a:t>
            </a:r>
            <a:r>
              <a:rPr lang="de-DE" dirty="0"/>
              <a:t>-</a:t>
            </a:r>
            <a:r>
              <a:rPr lang="de-DE" dirty="0" err="1"/>
              <a:t>infrastructure</a:t>
            </a:r>
            <a:r>
              <a:rPr lang="de-DE" dirty="0"/>
              <a:t> </a:t>
            </a:r>
            <a:r>
              <a:rPr lang="de-DE" spc="-1" dirty="0"/>
              <a:t>(V2i)</a:t>
            </a:r>
            <a:endParaRPr lang="de-DE" dirty="0"/>
          </a:p>
          <a:p>
            <a:pPr marL="215978" indent="-215978" defTabSz="914309">
              <a:buClr>
                <a:srgbClr val="000000"/>
              </a:buClr>
              <a:buSzPct val="45000"/>
              <a:buFont typeface="Wingdings" charset="2"/>
              <a:buChar char=""/>
            </a:pPr>
            <a:r>
              <a:rPr lang="de-DE" u="sng" spc="-1" dirty="0">
                <a:solidFill>
                  <a:prstClr val="black"/>
                </a:solidFill>
              </a:rPr>
              <a:t>Vehicle-</a:t>
            </a:r>
            <a:r>
              <a:rPr lang="de-DE" u="sng" spc="-1" dirty="0" err="1">
                <a:solidFill>
                  <a:prstClr val="black"/>
                </a:solidFill>
              </a:rPr>
              <a:t>to</a:t>
            </a:r>
            <a:r>
              <a:rPr lang="de-DE" u="sng" spc="-1" dirty="0">
                <a:solidFill>
                  <a:prstClr val="black"/>
                </a:solidFill>
              </a:rPr>
              <a:t>-</a:t>
            </a:r>
            <a:r>
              <a:rPr lang="de-DE" u="sng" spc="-1" dirty="0" err="1">
                <a:solidFill>
                  <a:prstClr val="black"/>
                </a:solidFill>
              </a:rPr>
              <a:t>vehicle</a:t>
            </a:r>
            <a:r>
              <a:rPr lang="de-DE" u="sng" spc="-1" dirty="0">
                <a:solidFill>
                  <a:prstClr val="black"/>
                </a:solidFill>
              </a:rPr>
              <a:t> (V2v)</a:t>
            </a:r>
          </a:p>
          <a:p>
            <a:pPr marL="215978" indent="-215978" defTabSz="914309">
              <a:buClr>
                <a:srgbClr val="000000"/>
              </a:buClr>
              <a:buSzPct val="45000"/>
              <a:buFont typeface="Wingdings" charset="2"/>
              <a:buChar char=""/>
            </a:pPr>
            <a:r>
              <a:rPr lang="de-DE" spc="-1" dirty="0"/>
              <a:t>Vehicle-</a:t>
            </a:r>
            <a:r>
              <a:rPr lang="de-DE" spc="-1" dirty="0" err="1"/>
              <a:t>to</a:t>
            </a:r>
            <a:r>
              <a:rPr lang="de-DE" spc="-1" dirty="0"/>
              <a:t>-</a:t>
            </a:r>
            <a:r>
              <a:rPr lang="de-DE" spc="-1" dirty="0" err="1"/>
              <a:t>pedestrian</a:t>
            </a:r>
            <a:r>
              <a:rPr lang="de-DE" spc="-1" dirty="0"/>
              <a:t> (V2p)</a:t>
            </a:r>
          </a:p>
          <a:p>
            <a:pPr marL="215978" indent="-215978" defTabSz="914309">
              <a:buClr>
                <a:srgbClr val="000000"/>
              </a:buClr>
              <a:buSzPct val="45000"/>
              <a:buFont typeface="Wingdings" charset="2"/>
              <a:buChar char=""/>
            </a:pPr>
            <a:r>
              <a:rPr lang="de-DE" spc="-1" dirty="0"/>
              <a:t>Vehicle-</a:t>
            </a:r>
            <a:r>
              <a:rPr lang="de-DE" spc="-1" dirty="0" err="1"/>
              <a:t>to</a:t>
            </a:r>
            <a:r>
              <a:rPr lang="de-DE" spc="-1" dirty="0"/>
              <a:t>-network (v2n)</a:t>
            </a:r>
            <a:endParaRPr lang="de-DE" u="sng" spc="-1" dirty="0">
              <a:solidFill>
                <a:prstClr val="black"/>
              </a:solidFill>
              <a:latin typeface="Arial"/>
            </a:endParaRPr>
          </a:p>
        </p:txBody>
      </p:sp>
      <p:sp>
        <p:nvSpPr>
          <p:cNvPr id="273" name="CustomShape 7"/>
          <p:cNvSpPr/>
          <p:nvPr/>
        </p:nvSpPr>
        <p:spPr>
          <a:xfrm>
            <a:off x="7414674" y="6186995"/>
            <a:ext cx="6066650" cy="299121"/>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Abb6. V2X Architektur [10]</a:t>
            </a:r>
            <a:endParaRPr lang="de-DE" sz="1400" spc="-1" dirty="0">
              <a:solidFill>
                <a:prstClr val="black"/>
              </a:solidFill>
              <a:latin typeface="Arial"/>
            </a:endParaRPr>
          </a:p>
        </p:txBody>
      </p:sp>
      <p:pic>
        <p:nvPicPr>
          <p:cNvPr id="3" name="Grafik 2">
            <a:extLst>
              <a:ext uri="{FF2B5EF4-FFF2-40B4-BE49-F238E27FC236}">
                <a16:creationId xmlns:a16="http://schemas.microsoft.com/office/drawing/2014/main" id="{667281B1-9859-4D48-901C-1991B841B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029" y="1006154"/>
            <a:ext cx="5828446" cy="5180841"/>
          </a:xfrm>
          <a:prstGeom prst="rect">
            <a:avLst/>
          </a:prstGeom>
        </p:spPr>
      </p:pic>
    </p:spTree>
    <p:extLst>
      <p:ext uri="{BB962C8B-B14F-4D97-AF65-F5344CB8AC3E}">
        <p14:creationId xmlns:p14="http://schemas.microsoft.com/office/powerpoint/2010/main" val="1017080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9382538" y="6541515"/>
            <a:ext cx="2130923" cy="239009"/>
          </a:xfrm>
          <a:prstGeom prst="rect">
            <a:avLst/>
          </a:prstGeom>
          <a:noFill/>
          <a:ln>
            <a:noFill/>
          </a:ln>
        </p:spPr>
        <p:style>
          <a:lnRef idx="0">
            <a:scrgbClr r="0" g="0" b="0"/>
          </a:lnRef>
          <a:fillRef idx="0">
            <a:scrgbClr r="0" g="0" b="0"/>
          </a:fillRef>
          <a:effectRef idx="0">
            <a:scrgbClr r="0" g="0" b="0"/>
          </a:effectRef>
          <a:fontRef idx="minor"/>
        </p:style>
        <p:txBody>
          <a:bodyPr lIns="89988" tIns="0" rIns="0" bIns="44994">
            <a:noAutofit/>
          </a:bodyPr>
          <a:lstStyle/>
          <a:p>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fld id="{787540BF-3716-405E-8374-9CB1FF3C9E0F}" type="slidenum">
              <a:rPr lang="de-DE" sz="1300" b="1" spc="-1">
                <a:solidFill>
                  <a:srgbClr val="FFFFFF"/>
                </a:solidFill>
                <a:latin typeface="Arial Narrow"/>
                <a:ea typeface="DejaVu Sans"/>
              </a:rPr>
              <a:pPr algn="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t>9</a:t>
            </a:fld>
            <a:endParaRPr lang="de-DE" sz="1300" spc="-1">
              <a:solidFill>
                <a:prstClr val="black"/>
              </a:solidFill>
              <a:latin typeface="Arial"/>
            </a:endParaRPr>
          </a:p>
        </p:txBody>
      </p:sp>
      <p:sp>
        <p:nvSpPr>
          <p:cNvPr id="268" name="CustomShape 2"/>
          <p:cNvSpPr/>
          <p:nvPr/>
        </p:nvSpPr>
        <p:spPr>
          <a:xfrm>
            <a:off x="365712" y="919406"/>
            <a:ext cx="8450260" cy="424745"/>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ea typeface="DejaVu Sans"/>
              </a:rPr>
              <a:t>Stand der Technik</a:t>
            </a:r>
          </a:p>
          <a:p>
            <a:pPr marL="342900" indent="-342900" defTabSz="914309">
              <a:spcBef>
                <a:spcPts val="660"/>
              </a:spcBef>
              <a:buFont typeface="Arial" panose="020B0604020202020204" pitchFamily="34" charset="0"/>
              <a:buChar char="•"/>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000" b="1" spc="-1" dirty="0">
                <a:solidFill>
                  <a:srgbClr val="EF181E"/>
                </a:solidFill>
                <a:latin typeface="Arial"/>
                <a:ea typeface="DejaVu Sans"/>
              </a:rPr>
              <a:t>Sicherheitsstandards</a:t>
            </a:r>
            <a:endParaRPr lang="de-DE" sz="2200" b="1" spc="-1" dirty="0">
              <a:solidFill>
                <a:srgbClr val="EF181E"/>
              </a:solidFill>
              <a:latin typeface="Arial"/>
              <a:ea typeface="DejaVu Sans"/>
            </a:endParaRPr>
          </a:p>
          <a:p>
            <a:pPr defTabSz="914309">
              <a:spcBef>
                <a:spcPts val="660"/>
              </a:spcBef>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2200" b="1" spc="-1" dirty="0">
                <a:solidFill>
                  <a:srgbClr val="EF181E"/>
                </a:solidFill>
                <a:latin typeface="Arial"/>
              </a:rPr>
              <a:t>	</a:t>
            </a:r>
            <a:endParaRPr lang="de-DE" sz="2200" spc="-1" dirty="0">
              <a:solidFill>
                <a:prstClr val="black"/>
              </a:solidFill>
              <a:latin typeface="Arial"/>
            </a:endParaRPr>
          </a:p>
        </p:txBody>
      </p:sp>
      <p:sp>
        <p:nvSpPr>
          <p:cNvPr id="269" name="CustomShape 3"/>
          <p:cNvSpPr/>
          <p:nvPr/>
        </p:nvSpPr>
        <p:spPr>
          <a:xfrm>
            <a:off x="2385050" y="6555913"/>
            <a:ext cx="3953196" cy="153868"/>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defTabSz="914309">
              <a:tabLst>
                <a:tab pos="0" algn="l"/>
                <a:tab pos="914309" algn="l"/>
                <a:tab pos="1828617" algn="l"/>
                <a:tab pos="2742926" algn="l"/>
                <a:tab pos="3657234" algn="l"/>
                <a:tab pos="4571543" algn="l"/>
                <a:tab pos="5485851" algn="l"/>
                <a:tab pos="6400160" algn="l"/>
                <a:tab pos="7314468" algn="l"/>
                <a:tab pos="8228777" algn="l"/>
                <a:tab pos="9143086" algn="l"/>
                <a:tab pos="10057394" algn="l"/>
              </a:tabLst>
            </a:pPr>
            <a:r>
              <a:rPr lang="de-DE" sz="1000" spc="-1">
                <a:solidFill>
                  <a:srgbClr val="0098A1"/>
                </a:solidFill>
                <a:latin typeface="Arial Narrow"/>
                <a:ea typeface="DejaVu Sans"/>
              </a:rPr>
              <a:t> Simulative Absicherung vernetzter automatisierter Fahrzeuge – Sami Dhiab - 871321</a:t>
            </a:r>
            <a:endParaRPr lang="de-DE" sz="1000" spc="-1">
              <a:solidFill>
                <a:prstClr val="black"/>
              </a:solidFill>
              <a:latin typeface="Arial"/>
            </a:endParaRPr>
          </a:p>
        </p:txBody>
      </p:sp>
      <p:sp>
        <p:nvSpPr>
          <p:cNvPr id="270" name="CustomShape 4"/>
          <p:cNvSpPr/>
          <p:nvPr/>
        </p:nvSpPr>
        <p:spPr>
          <a:xfrm>
            <a:off x="6674251" y="1554724"/>
            <a:ext cx="4022116" cy="4382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a:p>
            <a:pPr defTabSz="914309">
              <a:spcBef>
                <a:spcPts val="1199"/>
              </a:spcBef>
              <a:tabLst>
                <a:tab pos="34917" algn="dec"/>
                <a:tab pos="914309" algn="l"/>
                <a:tab pos="1828617" algn="l"/>
                <a:tab pos="2742926" algn="l"/>
                <a:tab pos="3657234" algn="l"/>
                <a:tab pos="4571543" algn="l"/>
                <a:tab pos="5485851" algn="l"/>
                <a:tab pos="6400160" algn="l"/>
                <a:tab pos="7314468" algn="l"/>
                <a:tab pos="8228777" algn="l"/>
                <a:tab pos="9143086" algn="l"/>
                <a:tab pos="10057394" algn="l"/>
              </a:tabLst>
            </a:pPr>
            <a:endParaRPr lang="de-DE" spc="-1">
              <a:solidFill>
                <a:prstClr val="black"/>
              </a:solidFill>
              <a:latin typeface="Arial"/>
            </a:endParaRPr>
          </a:p>
        </p:txBody>
      </p:sp>
      <p:sp>
        <p:nvSpPr>
          <p:cNvPr id="272" name="TextShape 6"/>
          <p:cNvSpPr txBox="1"/>
          <p:nvPr/>
        </p:nvSpPr>
        <p:spPr>
          <a:xfrm>
            <a:off x="226638" y="2042296"/>
            <a:ext cx="4571405" cy="3108555"/>
          </a:xfrm>
          <a:prstGeom prst="rect">
            <a:avLst/>
          </a:prstGeom>
          <a:noFill/>
          <a:ln>
            <a:noFill/>
          </a:ln>
        </p:spPr>
        <p:txBody>
          <a:bodyPr lIns="89988" tIns="44994" rIns="89988" bIns="44994">
            <a:noAutofit/>
          </a:bodyPr>
          <a:lstStyle/>
          <a:p>
            <a:pPr defTabSz="914309"/>
            <a:r>
              <a:rPr lang="de-DE" sz="2000" u="sng" spc="-1" dirty="0">
                <a:solidFill>
                  <a:prstClr val="black"/>
                </a:solidFill>
                <a:latin typeface="Arial"/>
              </a:rPr>
              <a:t>Unfälle</a:t>
            </a:r>
            <a:r>
              <a:rPr lang="de-DE" sz="2200" u="sng" spc="-1" dirty="0">
                <a:solidFill>
                  <a:prstClr val="black"/>
                </a:solidFill>
                <a:latin typeface="Arial"/>
              </a:rPr>
              <a:t>:</a:t>
            </a:r>
          </a:p>
          <a:p>
            <a:pPr marL="215978" indent="-215978" defTabSz="914309">
              <a:buClr>
                <a:srgbClr val="000000"/>
              </a:buClr>
              <a:buSzPct val="45000"/>
              <a:buFont typeface="Wingdings" charset="2"/>
              <a:buChar char=""/>
            </a:pPr>
            <a:endParaRPr lang="de-DE" u="sng" spc="-1" dirty="0">
              <a:solidFill>
                <a:prstClr val="black"/>
              </a:solidFill>
              <a:latin typeface="Arial"/>
            </a:endParaRPr>
          </a:p>
        </p:txBody>
      </p:sp>
      <p:sp>
        <p:nvSpPr>
          <p:cNvPr id="273" name="CustomShape 7"/>
          <p:cNvSpPr/>
          <p:nvPr/>
        </p:nvSpPr>
        <p:spPr>
          <a:xfrm>
            <a:off x="277119" y="4661337"/>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Abb7. </a:t>
            </a:r>
            <a:r>
              <a:rPr lang="de-DE" sz="1400" spc="-1" dirty="0">
                <a:solidFill>
                  <a:prstClr val="black"/>
                </a:solidFill>
              </a:rPr>
              <a:t>Tesla</a:t>
            </a:r>
            <a:r>
              <a:rPr lang="de-DE" sz="1400" u="sng" spc="-1" dirty="0">
                <a:solidFill>
                  <a:prstClr val="black"/>
                </a:solidFill>
              </a:rPr>
              <a:t> </a:t>
            </a:r>
            <a:r>
              <a:rPr lang="de-DE" sz="1400" dirty="0"/>
              <a:t>Model S Autopilot, 2016 in China</a:t>
            </a:r>
            <a:r>
              <a:rPr lang="de-DE" sz="1400" spc="-1" dirty="0">
                <a:solidFill>
                  <a:srgbClr val="000000"/>
                </a:solidFill>
                <a:latin typeface="Calibri"/>
              </a:rPr>
              <a:t>[11]</a:t>
            </a:r>
            <a:endParaRPr lang="de-DE" sz="1400" spc="-1" dirty="0">
              <a:solidFill>
                <a:prstClr val="black"/>
              </a:solidFill>
              <a:latin typeface="Arial"/>
            </a:endParaRPr>
          </a:p>
        </p:txBody>
      </p:sp>
      <p:pic>
        <p:nvPicPr>
          <p:cNvPr id="4" name="Grafik 3" descr="Ein Bild, das Text, Straße, Himmel, draußen enthält.&#10;&#10;Automatisch generierte Beschreibung">
            <a:extLst>
              <a:ext uri="{FF2B5EF4-FFF2-40B4-BE49-F238E27FC236}">
                <a16:creationId xmlns:a16="http://schemas.microsoft.com/office/drawing/2014/main" id="{3EA4F166-6B20-44FE-AA34-20DE21507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84" y="2914687"/>
            <a:ext cx="3471162" cy="1662861"/>
          </a:xfrm>
          <a:prstGeom prst="rect">
            <a:avLst/>
          </a:prstGeom>
        </p:spPr>
      </p:pic>
      <p:pic>
        <p:nvPicPr>
          <p:cNvPr id="6" name="Grafik 5" descr="Ein Bild, das Gras, draußen, Auto, geparkt enthält.&#10;&#10;Automatisch generierte Beschreibung">
            <a:extLst>
              <a:ext uri="{FF2B5EF4-FFF2-40B4-BE49-F238E27FC236}">
                <a16:creationId xmlns:a16="http://schemas.microsoft.com/office/drawing/2014/main" id="{B8D0F2B2-EB5D-448E-85E9-1F8439B03F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648" y="919406"/>
            <a:ext cx="3212910" cy="1855849"/>
          </a:xfrm>
          <a:prstGeom prst="rect">
            <a:avLst/>
          </a:prstGeom>
        </p:spPr>
      </p:pic>
      <p:sp>
        <p:nvSpPr>
          <p:cNvPr id="15" name="CustomShape 7">
            <a:extLst>
              <a:ext uri="{FF2B5EF4-FFF2-40B4-BE49-F238E27FC236}">
                <a16:creationId xmlns:a16="http://schemas.microsoft.com/office/drawing/2014/main" id="{459D9B0F-802C-4BB6-861C-5A161D714E17}"/>
              </a:ext>
            </a:extLst>
          </p:cNvPr>
          <p:cNvSpPr/>
          <p:nvPr/>
        </p:nvSpPr>
        <p:spPr>
          <a:xfrm>
            <a:off x="4148891" y="2914687"/>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Abb8. </a:t>
            </a:r>
            <a:r>
              <a:rPr lang="de-DE" sz="1400" spc="-1" dirty="0">
                <a:solidFill>
                  <a:prstClr val="black"/>
                </a:solidFill>
              </a:rPr>
              <a:t>Tesla S Autopilot Mode in Florida</a:t>
            </a:r>
            <a:r>
              <a:rPr lang="de-DE" sz="1400" spc="-1" dirty="0">
                <a:solidFill>
                  <a:srgbClr val="000000"/>
                </a:solidFill>
                <a:latin typeface="Calibri"/>
              </a:rPr>
              <a:t>[12]</a:t>
            </a:r>
            <a:endParaRPr lang="de-DE" sz="1400" spc="-1" dirty="0">
              <a:solidFill>
                <a:prstClr val="black"/>
              </a:solidFill>
              <a:latin typeface="Arial"/>
            </a:endParaRPr>
          </a:p>
        </p:txBody>
      </p:sp>
      <p:pic>
        <p:nvPicPr>
          <p:cNvPr id="10" name="Grafik 9" descr="Ein Bild, das Auto, draußen, Straße, Transport enthält.&#10;&#10;Automatisch generierte Beschreibung">
            <a:extLst>
              <a:ext uri="{FF2B5EF4-FFF2-40B4-BE49-F238E27FC236}">
                <a16:creationId xmlns:a16="http://schemas.microsoft.com/office/drawing/2014/main" id="{B7FB2CAF-2BE8-4EF3-88A6-29999290A1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6411" y="3778464"/>
            <a:ext cx="3471162" cy="1883921"/>
          </a:xfrm>
          <a:prstGeom prst="rect">
            <a:avLst/>
          </a:prstGeom>
        </p:spPr>
      </p:pic>
      <p:pic>
        <p:nvPicPr>
          <p:cNvPr id="12" name="Grafik 11" descr="Ein Bild, das Auto enthält.&#10;&#10;Automatisch generierte Beschreibung">
            <a:extLst>
              <a:ext uri="{FF2B5EF4-FFF2-40B4-BE49-F238E27FC236}">
                <a16:creationId xmlns:a16="http://schemas.microsoft.com/office/drawing/2014/main" id="{72452ADA-8603-4A16-B97B-36B4F8D50A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9710" y="2209689"/>
            <a:ext cx="3702811" cy="1674948"/>
          </a:xfrm>
          <a:prstGeom prst="rect">
            <a:avLst/>
          </a:prstGeom>
        </p:spPr>
      </p:pic>
      <p:sp>
        <p:nvSpPr>
          <p:cNvPr id="20" name="CustomShape 7">
            <a:extLst>
              <a:ext uri="{FF2B5EF4-FFF2-40B4-BE49-F238E27FC236}">
                <a16:creationId xmlns:a16="http://schemas.microsoft.com/office/drawing/2014/main" id="{D980E5E8-5E42-483E-9777-D09038F5A92B}"/>
              </a:ext>
            </a:extLst>
          </p:cNvPr>
          <p:cNvSpPr/>
          <p:nvPr/>
        </p:nvSpPr>
        <p:spPr>
          <a:xfrm>
            <a:off x="4346411" y="5768772"/>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Abb9. </a:t>
            </a:r>
            <a:r>
              <a:rPr lang="de-DE" sz="1400" spc="-1" dirty="0">
                <a:solidFill>
                  <a:prstClr val="black"/>
                </a:solidFill>
              </a:rPr>
              <a:t>Google Auto </a:t>
            </a:r>
            <a:r>
              <a:rPr lang="de-DE" sz="1400" spc="-1" dirty="0" err="1">
                <a:solidFill>
                  <a:prstClr val="black"/>
                </a:solidFill>
              </a:rPr>
              <a:t>Waymo</a:t>
            </a:r>
            <a:r>
              <a:rPr lang="de-DE" sz="1400" spc="-1" dirty="0">
                <a:solidFill>
                  <a:prstClr val="black"/>
                </a:solidFill>
              </a:rPr>
              <a:t> Unfall</a:t>
            </a:r>
            <a:r>
              <a:rPr lang="de-DE" sz="1400" spc="-1" dirty="0">
                <a:solidFill>
                  <a:srgbClr val="000000"/>
                </a:solidFill>
                <a:latin typeface="Calibri"/>
              </a:rPr>
              <a:t>[13]</a:t>
            </a:r>
            <a:endParaRPr lang="de-DE" sz="1400" spc="-1" dirty="0">
              <a:solidFill>
                <a:prstClr val="black"/>
              </a:solidFill>
              <a:latin typeface="Arial"/>
            </a:endParaRPr>
          </a:p>
        </p:txBody>
      </p:sp>
      <p:sp>
        <p:nvSpPr>
          <p:cNvPr id="21" name="CustomShape 7">
            <a:extLst>
              <a:ext uri="{FF2B5EF4-FFF2-40B4-BE49-F238E27FC236}">
                <a16:creationId xmlns:a16="http://schemas.microsoft.com/office/drawing/2014/main" id="{DCA8DCD2-8533-4F50-8F56-4EE0AC657314}"/>
              </a:ext>
            </a:extLst>
          </p:cNvPr>
          <p:cNvSpPr/>
          <p:nvPr/>
        </p:nvSpPr>
        <p:spPr>
          <a:xfrm>
            <a:off x="8233420" y="3972184"/>
            <a:ext cx="4084529" cy="264952"/>
          </a:xfrm>
          <a:prstGeom prst="rect">
            <a:avLst/>
          </a:prstGeom>
          <a:noFill/>
          <a:ln>
            <a:noFill/>
          </a:ln>
        </p:spPr>
        <p:style>
          <a:lnRef idx="0">
            <a:scrgbClr r="0" g="0" b="0"/>
          </a:lnRef>
          <a:fillRef idx="0">
            <a:scrgbClr r="0" g="0" b="0"/>
          </a:fillRef>
          <a:effectRef idx="0">
            <a:scrgbClr r="0" g="0" b="0"/>
          </a:effectRef>
          <a:fontRef idx="minor"/>
        </p:style>
        <p:txBody>
          <a:bodyPr lIns="89988" tIns="44994" rIns="89988" bIns="44994">
            <a:noAutofit/>
          </a:bodyPr>
          <a:lstStyle/>
          <a:p>
            <a:pPr defTabSz="914309"/>
            <a:r>
              <a:rPr lang="de-DE" sz="1400" spc="-1" dirty="0">
                <a:solidFill>
                  <a:srgbClr val="000000"/>
                </a:solidFill>
                <a:latin typeface="Calibri"/>
              </a:rPr>
              <a:t>Abb10. Volvo XC90 von Uber Auto Unfall[14]</a:t>
            </a:r>
            <a:endParaRPr lang="de-DE" sz="1400" spc="-1" dirty="0">
              <a:solidFill>
                <a:prstClr val="black"/>
              </a:solidFill>
              <a:latin typeface="Arial"/>
            </a:endParaRPr>
          </a:p>
        </p:txBody>
      </p:sp>
    </p:spTree>
    <p:extLst>
      <p:ext uri="{BB962C8B-B14F-4D97-AF65-F5344CB8AC3E}">
        <p14:creationId xmlns:p14="http://schemas.microsoft.com/office/powerpoint/2010/main" val="9780216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5918</Words>
  <Application>Microsoft Office PowerPoint</Application>
  <PresentationFormat>Breitbild</PresentationFormat>
  <Paragraphs>679</Paragraphs>
  <Slides>36</Slides>
  <Notes>36</Notes>
  <HiddenSlides>5</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36</vt:i4>
      </vt:variant>
    </vt:vector>
  </HeadingPairs>
  <TitlesOfParts>
    <vt:vector size="45" baseType="lpstr">
      <vt:lpstr>Arial</vt:lpstr>
      <vt:lpstr>Arial Narrow</vt:lpstr>
      <vt:lpstr>Calibri</vt:lpstr>
      <vt:lpstr>Courier New</vt:lpstr>
      <vt:lpstr>StarSymbol</vt:lpstr>
      <vt:lpstr>Symbol</vt:lpstr>
      <vt:lpstr>Wingdings</vt:lpstr>
      <vt:lpstr>Office Theme</vt:lpstr>
      <vt:lpstr>1_Office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Dhiab, Sami</dc:creator>
  <cp:lastModifiedBy>Dhiab, Sami</cp:lastModifiedBy>
  <cp:revision>135</cp:revision>
  <dcterms:created xsi:type="dcterms:W3CDTF">2021-05-27T23:31:10Z</dcterms:created>
  <dcterms:modified xsi:type="dcterms:W3CDTF">2021-06-22T08:23:07Z</dcterms:modified>
</cp:coreProperties>
</file>